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43"/>
  </p:notesMasterIdLst>
  <p:sldIdLst>
    <p:sldId id="4291" r:id="rId7"/>
    <p:sldId id="4296" r:id="rId8"/>
    <p:sldId id="4311" r:id="rId9"/>
    <p:sldId id="256" r:id="rId10"/>
    <p:sldId id="4300" r:id="rId11"/>
    <p:sldId id="4325" r:id="rId12"/>
    <p:sldId id="4312" r:id="rId13"/>
    <p:sldId id="4313" r:id="rId14"/>
    <p:sldId id="4316" r:id="rId15"/>
    <p:sldId id="4328" r:id="rId16"/>
    <p:sldId id="4380" r:id="rId17"/>
    <p:sldId id="4324" r:id="rId18"/>
    <p:sldId id="4350" r:id="rId19"/>
    <p:sldId id="4378" r:id="rId20"/>
    <p:sldId id="4326" r:id="rId21"/>
    <p:sldId id="4314" r:id="rId22"/>
    <p:sldId id="4317" r:id="rId23"/>
    <p:sldId id="4335" r:id="rId24"/>
    <p:sldId id="4331" r:id="rId25"/>
    <p:sldId id="4363" r:id="rId26"/>
    <p:sldId id="4379" r:id="rId27"/>
    <p:sldId id="4333" r:id="rId28"/>
    <p:sldId id="4346" r:id="rId29"/>
    <p:sldId id="4334" r:id="rId30"/>
    <p:sldId id="4315" r:id="rId31"/>
    <p:sldId id="4329" r:id="rId32"/>
    <p:sldId id="4388" r:id="rId33"/>
    <p:sldId id="4368" r:id="rId34"/>
    <p:sldId id="4383" r:id="rId35"/>
    <p:sldId id="4340" r:id="rId36"/>
    <p:sldId id="4382" r:id="rId37"/>
    <p:sldId id="4381" r:id="rId38"/>
    <p:sldId id="4384" r:id="rId39"/>
    <p:sldId id="4385" r:id="rId40"/>
    <p:sldId id="4386" r:id="rId41"/>
    <p:sldId id="4387"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F33246-ECC7-C865-68FE-E434F8A3A64D}" name="Taylor Brumbeloe" initials="TB" userId="S::taylor.brumbeloe@ncosc.gov::99848075-0e08-4b90-82f6-9f892778f08b" providerId="AD"/>
  <p188:author id="{192D196E-ECE6-4E6E-86A1-64861800E523}" name="Frank Newsom" initials="FN" userId="S::Frank.Newsom@ncosc.gov::ad68d3cd-c08c-4937-a778-120681219286" providerId="AD"/>
  <p188:author id="{D0C2BECF-410D-4987-EAEF-28990FD44FF9}" name="Newsom, Frank" initials="NF" userId="S::Frank.Newsom@osc.nc.gov::43263cff-9d6c-4aab-839d-9e2757de01a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loyd, David R" initials="LDR" lastIdx="23" clrIdx="0">
    <p:extLst>
      <p:ext uri="{19B8F6BF-5375-455C-9EA6-DF929625EA0E}">
        <p15:presenceInfo xmlns:p15="http://schemas.microsoft.com/office/powerpoint/2012/main" userId="Lloyd, David 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232B7C"/>
    <a:srgbClr val="F8F8F8"/>
    <a:srgbClr val="0033CC"/>
    <a:srgbClr val="DED5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900" autoAdjust="0"/>
    <p:restoredTop sz="95503" autoAdjust="0"/>
  </p:normalViewPr>
  <p:slideViewPr>
    <p:cSldViewPr snapToGrid="0">
      <p:cViewPr varScale="1">
        <p:scale>
          <a:sx n="64" d="100"/>
          <a:sy n="64" d="100"/>
        </p:scale>
        <p:origin x="72" y="37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Durrence" userId="2314a7d0-99d3-4144-8a7f-648170c8b7b7" providerId="ADAL" clId="{EAE80DB9-CB43-4440-9E5C-0B0573E509B3}"/>
    <pc:docChg chg="undo redo custSel addSld delSld modSld delMainMaster modMainMaster">
      <pc:chgData name="April Durrence" userId="2314a7d0-99d3-4144-8a7f-648170c8b7b7" providerId="ADAL" clId="{EAE80DB9-CB43-4440-9E5C-0B0573E509B3}" dt="2026-06-16T20:59:31.152" v="2222" actId="962"/>
      <pc:docMkLst>
        <pc:docMk/>
      </pc:docMkLst>
      <pc:sldChg chg="modSp mod">
        <pc:chgData name="April Durrence" userId="2314a7d0-99d3-4144-8a7f-648170c8b7b7" providerId="ADAL" clId="{EAE80DB9-CB43-4440-9E5C-0B0573E509B3}" dt="2026-06-08T22:06:30.805" v="447" actId="1076"/>
        <pc:sldMkLst>
          <pc:docMk/>
          <pc:sldMk cId="2889218180" sldId="4296"/>
        </pc:sldMkLst>
        <pc:spChg chg="mod ord">
          <ac:chgData name="April Durrence" userId="2314a7d0-99d3-4144-8a7f-648170c8b7b7" providerId="ADAL" clId="{EAE80DB9-CB43-4440-9E5C-0B0573E509B3}" dt="2026-06-08T22:06:20.183" v="444" actId="13244"/>
          <ac:spMkLst>
            <pc:docMk/>
            <pc:sldMk cId="2889218180" sldId="4296"/>
            <ac:spMk id="3" creationId="{232ACE9B-832F-466C-8636-73A8DC492E8F}"/>
          </ac:spMkLst>
        </pc:spChg>
        <pc:spChg chg="mod">
          <ac:chgData name="April Durrence" userId="2314a7d0-99d3-4144-8a7f-648170c8b7b7" providerId="ADAL" clId="{EAE80DB9-CB43-4440-9E5C-0B0573E509B3}" dt="2026-06-08T21:16:17.520" v="313" actId="948"/>
          <ac:spMkLst>
            <pc:docMk/>
            <pc:sldMk cId="2889218180" sldId="4296"/>
            <ac:spMk id="131" creationId="{E015BE33-EB7A-7829-55E3-43A75614EED1}"/>
          </ac:spMkLst>
        </pc:spChg>
        <pc:picChg chg="mod">
          <ac:chgData name="April Durrence" userId="2314a7d0-99d3-4144-8a7f-648170c8b7b7" providerId="ADAL" clId="{EAE80DB9-CB43-4440-9E5C-0B0573E509B3}" dt="2026-06-08T22:06:30.805" v="447" actId="1076"/>
          <ac:picMkLst>
            <pc:docMk/>
            <pc:sldMk cId="2889218180" sldId="4296"/>
            <ac:picMk id="2" creationId="{3C690E16-6101-F080-D668-A7E0F529B41A}"/>
          </ac:picMkLst>
        </pc:picChg>
      </pc:sldChg>
      <pc:sldChg chg="modSp mod">
        <pc:chgData name="April Durrence" userId="2314a7d0-99d3-4144-8a7f-648170c8b7b7" providerId="ADAL" clId="{EAE80DB9-CB43-4440-9E5C-0B0573E509B3}" dt="2026-06-08T22:06:51.444" v="450" actId="962"/>
        <pc:sldMkLst>
          <pc:docMk/>
          <pc:sldMk cId="3137476462" sldId="4300"/>
        </pc:sldMkLst>
        <pc:spChg chg="mod ord">
          <ac:chgData name="April Durrence" userId="2314a7d0-99d3-4144-8a7f-648170c8b7b7" providerId="ADAL" clId="{EAE80DB9-CB43-4440-9E5C-0B0573E509B3}" dt="2026-06-08T22:06:46.679" v="449" actId="13244"/>
          <ac:spMkLst>
            <pc:docMk/>
            <pc:sldMk cId="3137476462" sldId="4300"/>
            <ac:spMk id="3" creationId="{92078390-1237-B7F9-DBBD-D467BCE6F5AE}"/>
          </ac:spMkLst>
        </pc:spChg>
        <pc:spChg chg="mod">
          <ac:chgData name="April Durrence" userId="2314a7d0-99d3-4144-8a7f-648170c8b7b7" providerId="ADAL" clId="{EAE80DB9-CB43-4440-9E5C-0B0573E509B3}" dt="2026-06-03T15:21:52.552" v="39" actId="20577"/>
          <ac:spMkLst>
            <pc:docMk/>
            <pc:sldMk cId="3137476462" sldId="4300"/>
            <ac:spMk id="5" creationId="{B73FBFED-FA7B-2C05-5B65-4039302FCD5B}"/>
          </ac:spMkLst>
        </pc:spChg>
        <pc:spChg chg="mod">
          <ac:chgData name="April Durrence" userId="2314a7d0-99d3-4144-8a7f-648170c8b7b7" providerId="ADAL" clId="{EAE80DB9-CB43-4440-9E5C-0B0573E509B3}" dt="2026-06-08T22:05:20.419" v="427" actId="20577"/>
          <ac:spMkLst>
            <pc:docMk/>
            <pc:sldMk cId="3137476462" sldId="4300"/>
            <ac:spMk id="11" creationId="{9CEB6EAA-BB08-E6D9-D031-22042A0AEE7A}"/>
          </ac:spMkLst>
        </pc:spChg>
        <pc:picChg chg="mod">
          <ac:chgData name="April Durrence" userId="2314a7d0-99d3-4144-8a7f-648170c8b7b7" providerId="ADAL" clId="{EAE80DB9-CB43-4440-9E5C-0B0573E509B3}" dt="2026-06-08T22:06:51.444" v="450" actId="962"/>
          <ac:picMkLst>
            <pc:docMk/>
            <pc:sldMk cId="3137476462" sldId="4300"/>
            <ac:picMk id="4" creationId="{2EAB3790-A894-AAA5-2A7D-BAD9ED7F857B}"/>
          </ac:picMkLst>
        </pc:picChg>
      </pc:sldChg>
      <pc:sldChg chg="modSp mod">
        <pc:chgData name="April Durrence" userId="2314a7d0-99d3-4144-8a7f-648170c8b7b7" providerId="ADAL" clId="{EAE80DB9-CB43-4440-9E5C-0B0573E509B3}" dt="2026-06-08T22:06:03.766" v="443" actId="962"/>
        <pc:sldMkLst>
          <pc:docMk/>
          <pc:sldMk cId="597039740" sldId="4311"/>
        </pc:sldMkLst>
        <pc:spChg chg="mod ord">
          <ac:chgData name="April Durrence" userId="2314a7d0-99d3-4144-8a7f-648170c8b7b7" providerId="ADAL" clId="{EAE80DB9-CB43-4440-9E5C-0B0573E509B3}" dt="2026-06-08T22:05:57.138" v="442" actId="13244"/>
          <ac:spMkLst>
            <pc:docMk/>
            <pc:sldMk cId="597039740" sldId="4311"/>
            <ac:spMk id="3" creationId="{5A91784E-60BF-BC40-7C53-8F904C445CCB}"/>
          </ac:spMkLst>
        </pc:spChg>
        <pc:spChg chg="mod">
          <ac:chgData name="April Durrence" userId="2314a7d0-99d3-4144-8a7f-648170c8b7b7" providerId="ADAL" clId="{EAE80DB9-CB43-4440-9E5C-0B0573E509B3}" dt="2026-06-08T21:16:45.871" v="315" actId="948"/>
          <ac:spMkLst>
            <pc:docMk/>
            <pc:sldMk cId="597039740" sldId="4311"/>
            <ac:spMk id="131" creationId="{F67C81C0-667A-8BFC-AE5E-DF0DD7145E0E}"/>
          </ac:spMkLst>
        </pc:spChg>
        <pc:picChg chg="mod">
          <ac:chgData name="April Durrence" userId="2314a7d0-99d3-4144-8a7f-648170c8b7b7" providerId="ADAL" clId="{EAE80DB9-CB43-4440-9E5C-0B0573E509B3}" dt="2026-06-08T22:06:03.766" v="443" actId="962"/>
          <ac:picMkLst>
            <pc:docMk/>
            <pc:sldMk cId="597039740" sldId="4311"/>
            <ac:picMk id="2" creationId="{3A60AAF5-BEE5-B341-F6D4-ADE31A8C52CC}"/>
          </ac:picMkLst>
        </pc:picChg>
      </pc:sldChg>
      <pc:sldChg chg="modSp mod">
        <pc:chgData name="April Durrence" userId="2314a7d0-99d3-4144-8a7f-648170c8b7b7" providerId="ADAL" clId="{EAE80DB9-CB43-4440-9E5C-0B0573E509B3}" dt="2026-06-08T22:07:08.442" v="455" actId="13244"/>
        <pc:sldMkLst>
          <pc:docMk/>
          <pc:sldMk cId="452297449" sldId="4312"/>
        </pc:sldMkLst>
        <pc:spChg chg="mod ord">
          <ac:chgData name="April Durrence" userId="2314a7d0-99d3-4144-8a7f-648170c8b7b7" providerId="ADAL" clId="{EAE80DB9-CB43-4440-9E5C-0B0573E509B3}" dt="2026-06-08T22:07:08.442" v="455" actId="13244"/>
          <ac:spMkLst>
            <pc:docMk/>
            <pc:sldMk cId="452297449" sldId="4312"/>
            <ac:spMk id="3" creationId="{21FB1268-7561-45E6-7AA5-868499579DFF}"/>
          </ac:spMkLst>
        </pc:spChg>
        <pc:graphicFrameChg chg="modGraphic">
          <ac:chgData name="April Durrence" userId="2314a7d0-99d3-4144-8a7f-648170c8b7b7" providerId="ADAL" clId="{EAE80DB9-CB43-4440-9E5C-0B0573E509B3}" dt="2026-06-03T15:24:55.674" v="64" actId="948"/>
          <ac:graphicFrameMkLst>
            <pc:docMk/>
            <pc:sldMk cId="452297449" sldId="4312"/>
            <ac:graphicFrameMk id="2" creationId="{AA3B98C4-E811-413D-556A-868A5FD26B3D}"/>
          </ac:graphicFrameMkLst>
        </pc:graphicFrameChg>
      </pc:sldChg>
      <pc:sldChg chg="modSp mod">
        <pc:chgData name="April Durrence" userId="2314a7d0-99d3-4144-8a7f-648170c8b7b7" providerId="ADAL" clId="{EAE80DB9-CB43-4440-9E5C-0B0573E509B3}" dt="2026-06-08T22:07:26.918" v="458" actId="962"/>
        <pc:sldMkLst>
          <pc:docMk/>
          <pc:sldMk cId="385411673" sldId="4316"/>
        </pc:sldMkLst>
        <pc:spChg chg="mod ord">
          <ac:chgData name="April Durrence" userId="2314a7d0-99d3-4144-8a7f-648170c8b7b7" providerId="ADAL" clId="{EAE80DB9-CB43-4440-9E5C-0B0573E509B3}" dt="2026-06-08T22:07:25.639" v="457" actId="13244"/>
          <ac:spMkLst>
            <pc:docMk/>
            <pc:sldMk cId="385411673" sldId="4316"/>
            <ac:spMk id="3" creationId="{B3BE3ABF-0B22-7C8A-DE4A-57B96725CA87}"/>
          </ac:spMkLst>
        </pc:spChg>
        <pc:spChg chg="mod">
          <ac:chgData name="April Durrence" userId="2314a7d0-99d3-4144-8a7f-648170c8b7b7" providerId="ADAL" clId="{EAE80DB9-CB43-4440-9E5C-0B0573E509B3}" dt="2026-06-08T21:17:51.886" v="317" actId="1076"/>
          <ac:spMkLst>
            <pc:docMk/>
            <pc:sldMk cId="385411673" sldId="4316"/>
            <ac:spMk id="5" creationId="{4E178617-A620-F93D-2DC3-14C287177070}"/>
          </ac:spMkLst>
        </pc:spChg>
        <pc:picChg chg="mod">
          <ac:chgData name="April Durrence" userId="2314a7d0-99d3-4144-8a7f-648170c8b7b7" providerId="ADAL" clId="{EAE80DB9-CB43-4440-9E5C-0B0573E509B3}" dt="2026-06-08T22:07:26.918" v="458" actId="962"/>
          <ac:picMkLst>
            <pc:docMk/>
            <pc:sldMk cId="385411673" sldId="4316"/>
            <ac:picMk id="2" creationId="{6EC47F1D-7E9E-25EB-7267-5B99E2D1A5A4}"/>
          </ac:picMkLst>
        </pc:picChg>
      </pc:sldChg>
      <pc:sldChg chg="modSp mod">
        <pc:chgData name="April Durrence" userId="2314a7d0-99d3-4144-8a7f-648170c8b7b7" providerId="ADAL" clId="{EAE80DB9-CB43-4440-9E5C-0B0573E509B3}" dt="2026-06-15T18:59:59.418" v="576" actId="20577"/>
        <pc:sldMkLst>
          <pc:docMk/>
          <pc:sldMk cId="1723425340" sldId="4317"/>
        </pc:sldMkLst>
        <pc:spChg chg="mod ord">
          <ac:chgData name="April Durrence" userId="2314a7d0-99d3-4144-8a7f-648170c8b7b7" providerId="ADAL" clId="{EAE80DB9-CB43-4440-9E5C-0B0573E509B3}" dt="2026-06-08T22:10:18.019" v="502" actId="13244"/>
          <ac:spMkLst>
            <pc:docMk/>
            <pc:sldMk cId="1723425340" sldId="4317"/>
            <ac:spMk id="3" creationId="{E5A3BAA5-4029-6657-5093-1EE374CF1142}"/>
          </ac:spMkLst>
        </pc:spChg>
        <pc:spChg chg="mod">
          <ac:chgData name="April Durrence" userId="2314a7d0-99d3-4144-8a7f-648170c8b7b7" providerId="ADAL" clId="{EAE80DB9-CB43-4440-9E5C-0B0573E509B3}" dt="2026-06-08T21:20:23.053" v="323" actId="1076"/>
          <ac:spMkLst>
            <pc:docMk/>
            <pc:sldMk cId="1723425340" sldId="4317"/>
            <ac:spMk id="5" creationId="{BA1C711A-A5CC-88A5-D3CE-FE9C894854F1}"/>
          </ac:spMkLst>
        </pc:spChg>
        <pc:spChg chg="mod">
          <ac:chgData name="April Durrence" userId="2314a7d0-99d3-4144-8a7f-648170c8b7b7" providerId="ADAL" clId="{EAE80DB9-CB43-4440-9E5C-0B0573E509B3}" dt="2026-06-15T18:59:59.418" v="576" actId="20577"/>
          <ac:spMkLst>
            <pc:docMk/>
            <pc:sldMk cId="1723425340" sldId="4317"/>
            <ac:spMk id="11" creationId="{819DAF4F-81DE-9BE3-6A6F-112FF9E0913D}"/>
          </ac:spMkLst>
        </pc:spChg>
        <pc:picChg chg="mod">
          <ac:chgData name="April Durrence" userId="2314a7d0-99d3-4144-8a7f-648170c8b7b7" providerId="ADAL" clId="{EAE80DB9-CB43-4440-9E5C-0B0573E509B3}" dt="2026-06-08T22:10:21.478" v="503" actId="962"/>
          <ac:picMkLst>
            <pc:docMk/>
            <pc:sldMk cId="1723425340" sldId="4317"/>
            <ac:picMk id="2" creationId="{EEE5D74D-EDA9-D968-6FAF-A10EC8252AC4}"/>
          </ac:picMkLst>
        </pc:picChg>
      </pc:sldChg>
      <pc:sldChg chg="modSp mod">
        <pc:chgData name="April Durrence" userId="2314a7d0-99d3-4144-8a7f-648170c8b7b7" providerId="ADAL" clId="{EAE80DB9-CB43-4440-9E5C-0B0573E509B3}" dt="2026-06-08T22:09:34.262" v="491" actId="962"/>
        <pc:sldMkLst>
          <pc:docMk/>
          <pc:sldMk cId="990126751" sldId="4324"/>
        </pc:sldMkLst>
        <pc:spChg chg="mod ord">
          <ac:chgData name="April Durrence" userId="2314a7d0-99d3-4144-8a7f-648170c8b7b7" providerId="ADAL" clId="{EAE80DB9-CB43-4440-9E5C-0B0573E509B3}" dt="2026-06-08T22:09:34.262" v="491" actId="962"/>
          <ac:spMkLst>
            <pc:docMk/>
            <pc:sldMk cId="990126751" sldId="4324"/>
            <ac:spMk id="3" creationId="{F1BB835F-DC1D-2E08-3836-2E222F72EB0B}"/>
          </ac:spMkLst>
        </pc:spChg>
        <pc:spChg chg="mod">
          <ac:chgData name="April Durrence" userId="2314a7d0-99d3-4144-8a7f-648170c8b7b7" providerId="ADAL" clId="{EAE80DB9-CB43-4440-9E5C-0B0573E509B3}" dt="2026-06-08T21:18:44.219" v="318" actId="20577"/>
          <ac:spMkLst>
            <pc:docMk/>
            <pc:sldMk cId="990126751" sldId="4324"/>
            <ac:spMk id="5" creationId="{A2093C22-BB3B-CCF9-C032-0037536A7345}"/>
          </ac:spMkLst>
        </pc:spChg>
        <pc:picChg chg="mod">
          <ac:chgData name="April Durrence" userId="2314a7d0-99d3-4144-8a7f-648170c8b7b7" providerId="ADAL" clId="{EAE80DB9-CB43-4440-9E5C-0B0573E509B3}" dt="2026-06-08T22:09:31.859" v="489" actId="962"/>
          <ac:picMkLst>
            <pc:docMk/>
            <pc:sldMk cId="990126751" sldId="4324"/>
            <ac:picMk id="2" creationId="{3D0A3363-AD73-A904-09CF-78BCE4D780AB}"/>
          </ac:picMkLst>
        </pc:picChg>
      </pc:sldChg>
      <pc:sldChg chg="modSp mod">
        <pc:chgData name="April Durrence" userId="2314a7d0-99d3-4144-8a7f-648170c8b7b7" providerId="ADAL" clId="{EAE80DB9-CB43-4440-9E5C-0B0573E509B3}" dt="2026-06-08T22:06:57.807" v="453" actId="962"/>
        <pc:sldMkLst>
          <pc:docMk/>
          <pc:sldMk cId="1946257626" sldId="4325"/>
        </pc:sldMkLst>
        <pc:spChg chg="mod ord">
          <ac:chgData name="April Durrence" userId="2314a7d0-99d3-4144-8a7f-648170c8b7b7" providerId="ADAL" clId="{EAE80DB9-CB43-4440-9E5C-0B0573E509B3}" dt="2026-06-08T22:06:56.843" v="452" actId="13244"/>
          <ac:spMkLst>
            <pc:docMk/>
            <pc:sldMk cId="1946257626" sldId="4325"/>
            <ac:spMk id="3" creationId="{E30B21D4-5BEE-FDEF-D641-ED836BD1CBA6}"/>
          </ac:spMkLst>
        </pc:spChg>
        <pc:spChg chg="mod">
          <ac:chgData name="April Durrence" userId="2314a7d0-99d3-4144-8a7f-648170c8b7b7" providerId="ADAL" clId="{EAE80DB9-CB43-4440-9E5C-0B0573E509B3}" dt="2026-06-03T15:23:46.715" v="59" actId="20577"/>
          <ac:spMkLst>
            <pc:docMk/>
            <pc:sldMk cId="1946257626" sldId="4325"/>
            <ac:spMk id="4" creationId="{36D490C8-1D06-6791-B9A6-4DCEA69BADFB}"/>
          </ac:spMkLst>
        </pc:spChg>
        <pc:picChg chg="mod">
          <ac:chgData name="April Durrence" userId="2314a7d0-99d3-4144-8a7f-648170c8b7b7" providerId="ADAL" clId="{EAE80DB9-CB43-4440-9E5C-0B0573E509B3}" dt="2026-06-08T22:06:57.807" v="453" actId="962"/>
          <ac:picMkLst>
            <pc:docMk/>
            <pc:sldMk cId="1946257626" sldId="4325"/>
            <ac:picMk id="2" creationId="{02E56FA4-6187-A784-E108-83EEE0C0966A}"/>
          </ac:picMkLst>
        </pc:picChg>
      </pc:sldChg>
      <pc:sldChg chg="modSp mod">
        <pc:chgData name="April Durrence" userId="2314a7d0-99d3-4144-8a7f-648170c8b7b7" providerId="ADAL" clId="{EAE80DB9-CB43-4440-9E5C-0B0573E509B3}" dt="2026-06-15T19:02:13.525" v="586" actId="404"/>
        <pc:sldMkLst>
          <pc:docMk/>
          <pc:sldMk cId="3193466290" sldId="4326"/>
        </pc:sldMkLst>
        <pc:spChg chg="mod ord">
          <ac:chgData name="April Durrence" userId="2314a7d0-99d3-4144-8a7f-648170c8b7b7" providerId="ADAL" clId="{EAE80DB9-CB43-4440-9E5C-0B0573E509B3}" dt="2026-06-08T22:10:05.655" v="499" actId="13244"/>
          <ac:spMkLst>
            <pc:docMk/>
            <pc:sldMk cId="3193466290" sldId="4326"/>
            <ac:spMk id="3" creationId="{6EF6DB4E-D570-B275-7DAD-FB3C6663CAAE}"/>
          </ac:spMkLst>
        </pc:spChg>
        <pc:spChg chg="mod">
          <ac:chgData name="April Durrence" userId="2314a7d0-99d3-4144-8a7f-648170c8b7b7" providerId="ADAL" clId="{EAE80DB9-CB43-4440-9E5C-0B0573E509B3}" dt="2026-06-08T21:20:09.800" v="322" actId="948"/>
          <ac:spMkLst>
            <pc:docMk/>
            <pc:sldMk cId="3193466290" sldId="4326"/>
            <ac:spMk id="5" creationId="{024DEA3F-55CF-3ABD-3A8D-4D7BF391ED8D}"/>
          </ac:spMkLst>
        </pc:spChg>
        <pc:spChg chg="mod">
          <ac:chgData name="April Durrence" userId="2314a7d0-99d3-4144-8a7f-648170c8b7b7" providerId="ADAL" clId="{EAE80DB9-CB43-4440-9E5C-0B0573E509B3}" dt="2026-06-15T19:02:13.525" v="586" actId="404"/>
          <ac:spMkLst>
            <pc:docMk/>
            <pc:sldMk cId="3193466290" sldId="4326"/>
            <ac:spMk id="11" creationId="{B52DEBFD-F05D-8DC0-7D7C-D73D4E615E08}"/>
          </ac:spMkLst>
        </pc:spChg>
        <pc:picChg chg="mod">
          <ac:chgData name="April Durrence" userId="2314a7d0-99d3-4144-8a7f-648170c8b7b7" providerId="ADAL" clId="{EAE80DB9-CB43-4440-9E5C-0B0573E509B3}" dt="2026-06-08T22:10:07.884" v="500" actId="962"/>
          <ac:picMkLst>
            <pc:docMk/>
            <pc:sldMk cId="3193466290" sldId="4326"/>
            <ac:picMk id="2" creationId="{CF043ABA-51CE-8ADC-1CBA-6BD4C4E85F97}"/>
          </ac:picMkLst>
        </pc:picChg>
      </pc:sldChg>
      <pc:sldChg chg="addSp modSp mod">
        <pc:chgData name="April Durrence" userId="2314a7d0-99d3-4144-8a7f-648170c8b7b7" providerId="ADAL" clId="{EAE80DB9-CB43-4440-9E5C-0B0573E509B3}" dt="2026-06-15T15:49:32.185" v="560" actId="2085"/>
        <pc:sldMkLst>
          <pc:docMk/>
          <pc:sldMk cId="1919726501" sldId="4328"/>
        </pc:sldMkLst>
        <pc:spChg chg="add mod ord">
          <ac:chgData name="April Durrence" userId="2314a7d0-99d3-4144-8a7f-648170c8b7b7" providerId="ADAL" clId="{EAE80DB9-CB43-4440-9E5C-0B0573E509B3}" dt="2026-06-15T15:49:32.185" v="560" actId="2085"/>
          <ac:spMkLst>
            <pc:docMk/>
            <pc:sldMk cId="1919726501" sldId="4328"/>
            <ac:spMk id="2" creationId="{1204B964-1920-F277-2AD2-9390C6F989FE}"/>
          </ac:spMkLst>
        </pc:spChg>
        <pc:spChg chg="mod ord">
          <ac:chgData name="April Durrence" userId="2314a7d0-99d3-4144-8a7f-648170c8b7b7" providerId="ADAL" clId="{EAE80DB9-CB43-4440-9E5C-0B0573E509B3}" dt="2026-06-08T22:07:36.121" v="460" actId="13244"/>
          <ac:spMkLst>
            <pc:docMk/>
            <pc:sldMk cId="1919726501" sldId="4328"/>
            <ac:spMk id="3" creationId="{380597B1-831E-D6E5-DF74-690E833C242A}"/>
          </ac:spMkLst>
        </pc:spChg>
      </pc:sldChg>
      <pc:sldChg chg="modSp mod">
        <pc:chgData name="April Durrence" userId="2314a7d0-99d3-4144-8a7f-648170c8b7b7" providerId="ADAL" clId="{EAE80DB9-CB43-4440-9E5C-0B0573E509B3}" dt="2026-06-08T22:11:49.792" v="513" actId="962"/>
        <pc:sldMkLst>
          <pc:docMk/>
          <pc:sldMk cId="883622545" sldId="4329"/>
        </pc:sldMkLst>
        <pc:spChg chg="mod ord">
          <ac:chgData name="April Durrence" userId="2314a7d0-99d3-4144-8a7f-648170c8b7b7" providerId="ADAL" clId="{EAE80DB9-CB43-4440-9E5C-0B0573E509B3}" dt="2026-06-08T22:11:47.441" v="512" actId="13244"/>
          <ac:spMkLst>
            <pc:docMk/>
            <pc:sldMk cId="883622545" sldId="4329"/>
            <ac:spMk id="3" creationId="{3B048996-B894-18D5-613C-E52923603BDB}"/>
          </ac:spMkLst>
        </pc:spChg>
        <pc:picChg chg="mod">
          <ac:chgData name="April Durrence" userId="2314a7d0-99d3-4144-8a7f-648170c8b7b7" providerId="ADAL" clId="{EAE80DB9-CB43-4440-9E5C-0B0573E509B3}" dt="2026-06-08T22:11:49.792" v="513" actId="962"/>
          <ac:picMkLst>
            <pc:docMk/>
            <pc:sldMk cId="883622545" sldId="4329"/>
            <ac:picMk id="2" creationId="{A13D9429-BC43-AB1F-8A3A-2125F851CF17}"/>
          </ac:picMkLst>
        </pc:picChg>
      </pc:sldChg>
      <pc:sldChg chg="modSp mod">
        <pc:chgData name="April Durrence" userId="2314a7d0-99d3-4144-8a7f-648170c8b7b7" providerId="ADAL" clId="{EAE80DB9-CB43-4440-9E5C-0B0573E509B3}" dt="2026-06-08T22:10:42.427" v="505" actId="13244"/>
        <pc:sldMkLst>
          <pc:docMk/>
          <pc:sldMk cId="3868063147" sldId="4331"/>
        </pc:sldMkLst>
        <pc:spChg chg="mod ord">
          <ac:chgData name="April Durrence" userId="2314a7d0-99d3-4144-8a7f-648170c8b7b7" providerId="ADAL" clId="{EAE80DB9-CB43-4440-9E5C-0B0573E509B3}" dt="2026-06-08T22:10:42.427" v="505" actId="13244"/>
          <ac:spMkLst>
            <pc:docMk/>
            <pc:sldMk cId="3868063147" sldId="4331"/>
            <ac:spMk id="3" creationId="{35C1F17C-9D7C-B758-174D-DFF6BBCB3412}"/>
          </ac:spMkLst>
        </pc:spChg>
        <pc:spChg chg="mod">
          <ac:chgData name="April Durrence" userId="2314a7d0-99d3-4144-8a7f-648170c8b7b7" providerId="ADAL" clId="{EAE80DB9-CB43-4440-9E5C-0B0573E509B3}" dt="2026-06-03T15:50:39.601" v="230" actId="20577"/>
          <ac:spMkLst>
            <pc:docMk/>
            <pc:sldMk cId="3868063147" sldId="4331"/>
            <ac:spMk id="5" creationId="{1211D2B4-4D43-4071-40F9-303D4CA0B6B7}"/>
          </ac:spMkLst>
        </pc:spChg>
      </pc:sldChg>
      <pc:sldChg chg="modSp mod">
        <pc:chgData name="April Durrence" userId="2314a7d0-99d3-4144-8a7f-648170c8b7b7" providerId="ADAL" clId="{EAE80DB9-CB43-4440-9E5C-0B0573E509B3}" dt="2026-06-08T22:11:13.338" v="506" actId="962"/>
        <pc:sldMkLst>
          <pc:docMk/>
          <pc:sldMk cId="2413317718" sldId="4333"/>
        </pc:sldMkLst>
        <pc:spChg chg="mod ord">
          <ac:chgData name="April Durrence" userId="2314a7d0-99d3-4144-8a7f-648170c8b7b7" providerId="ADAL" clId="{EAE80DB9-CB43-4440-9E5C-0B0573E509B3}" dt="2026-06-03T15:53:53.374" v="255" actId="962"/>
          <ac:spMkLst>
            <pc:docMk/>
            <pc:sldMk cId="2413317718" sldId="4333"/>
            <ac:spMk id="3" creationId="{58F9FA7E-5267-9F11-A465-C6C52EFA7636}"/>
          </ac:spMkLst>
        </pc:spChg>
        <pc:spChg chg="mod">
          <ac:chgData name="April Durrence" userId="2314a7d0-99d3-4144-8a7f-648170c8b7b7" providerId="ADAL" clId="{EAE80DB9-CB43-4440-9E5C-0B0573E509B3}" dt="2026-06-03T15:54:57.692" v="262" actId="14"/>
          <ac:spMkLst>
            <pc:docMk/>
            <pc:sldMk cId="2413317718" sldId="4333"/>
            <ac:spMk id="5" creationId="{1B5CE81C-2945-BE2C-A8EB-D65727E4C71E}"/>
          </ac:spMkLst>
        </pc:spChg>
        <pc:picChg chg="mod">
          <ac:chgData name="April Durrence" userId="2314a7d0-99d3-4144-8a7f-648170c8b7b7" providerId="ADAL" clId="{EAE80DB9-CB43-4440-9E5C-0B0573E509B3}" dt="2026-06-08T22:11:13.338" v="506" actId="962"/>
          <ac:picMkLst>
            <pc:docMk/>
            <pc:sldMk cId="2413317718" sldId="4333"/>
            <ac:picMk id="2" creationId="{AC46B2CC-0862-5A52-40A6-AA7D2C63F2FE}"/>
          </ac:picMkLst>
        </pc:picChg>
      </pc:sldChg>
      <pc:sldChg chg="modSp mod">
        <pc:chgData name="April Durrence" userId="2314a7d0-99d3-4144-8a7f-648170c8b7b7" providerId="ADAL" clId="{EAE80DB9-CB43-4440-9E5C-0B0573E509B3}" dt="2026-06-08T22:11:38.770" v="510" actId="962"/>
        <pc:sldMkLst>
          <pc:docMk/>
          <pc:sldMk cId="2835845423" sldId="4334"/>
        </pc:sldMkLst>
        <pc:spChg chg="mod ord">
          <ac:chgData name="April Durrence" userId="2314a7d0-99d3-4144-8a7f-648170c8b7b7" providerId="ADAL" clId="{EAE80DB9-CB43-4440-9E5C-0B0573E509B3}" dt="2026-06-03T16:30:00.441" v="300" actId="962"/>
          <ac:spMkLst>
            <pc:docMk/>
            <pc:sldMk cId="2835845423" sldId="4334"/>
            <ac:spMk id="3" creationId="{B5C3DFD8-607B-716B-06A1-9892460922B7}"/>
          </ac:spMkLst>
        </pc:spChg>
        <pc:spChg chg="mod">
          <ac:chgData name="April Durrence" userId="2314a7d0-99d3-4144-8a7f-648170c8b7b7" providerId="ADAL" clId="{EAE80DB9-CB43-4440-9E5C-0B0573E509B3}" dt="2026-06-03T15:59:47.069" v="298" actId="20577"/>
          <ac:spMkLst>
            <pc:docMk/>
            <pc:sldMk cId="2835845423" sldId="4334"/>
            <ac:spMk id="5" creationId="{C8AF78DF-3E22-101C-2498-79A5A599B28E}"/>
          </ac:spMkLst>
        </pc:spChg>
        <pc:picChg chg="mod">
          <ac:chgData name="April Durrence" userId="2314a7d0-99d3-4144-8a7f-648170c8b7b7" providerId="ADAL" clId="{EAE80DB9-CB43-4440-9E5C-0B0573E509B3}" dt="2026-06-08T22:11:38.770" v="510" actId="962"/>
          <ac:picMkLst>
            <pc:docMk/>
            <pc:sldMk cId="2835845423" sldId="4334"/>
            <ac:picMk id="2" creationId="{C7BEDC05-5F6A-152B-DF76-61314E9F10E2}"/>
          </ac:picMkLst>
        </pc:picChg>
      </pc:sldChg>
      <pc:sldChg chg="modSp mod">
        <pc:chgData name="April Durrence" userId="2314a7d0-99d3-4144-8a7f-648170c8b7b7" providerId="ADAL" clId="{EAE80DB9-CB43-4440-9E5C-0B0573E509B3}" dt="2026-06-15T19:20:31.460" v="593" actId="20577"/>
        <pc:sldMkLst>
          <pc:docMk/>
          <pc:sldMk cId="1317807931" sldId="4335"/>
        </pc:sldMkLst>
        <pc:spChg chg="mod">
          <ac:chgData name="April Durrence" userId="2314a7d0-99d3-4144-8a7f-648170c8b7b7" providerId="ADAL" clId="{EAE80DB9-CB43-4440-9E5C-0B0573E509B3}" dt="2026-06-15T19:20:25.061" v="591" actId="20577"/>
          <ac:spMkLst>
            <pc:docMk/>
            <pc:sldMk cId="1317807931" sldId="4335"/>
            <ac:spMk id="2" creationId="{852CC3EC-9BCE-0AAC-56FB-0505262AED19}"/>
          </ac:spMkLst>
        </pc:spChg>
        <pc:spChg chg="mod ord">
          <ac:chgData name="April Durrence" userId="2314a7d0-99d3-4144-8a7f-648170c8b7b7" providerId="ADAL" clId="{EAE80DB9-CB43-4440-9E5C-0B0573E509B3}" dt="2026-06-03T15:47:15.315" v="207" actId="13244"/>
          <ac:spMkLst>
            <pc:docMk/>
            <pc:sldMk cId="1317807931" sldId="4335"/>
            <ac:spMk id="3" creationId="{4E03E7B6-3687-CF13-6507-3989675213B2}"/>
          </ac:spMkLst>
        </pc:spChg>
        <pc:spChg chg="mod">
          <ac:chgData name="April Durrence" userId="2314a7d0-99d3-4144-8a7f-648170c8b7b7" providerId="ADAL" clId="{EAE80DB9-CB43-4440-9E5C-0B0573E509B3}" dt="2026-06-15T19:20:31.460" v="593" actId="20577"/>
          <ac:spMkLst>
            <pc:docMk/>
            <pc:sldMk cId="1317807931" sldId="4335"/>
            <ac:spMk id="5" creationId="{BF693106-673C-F0AD-A6AE-AE0B295D7C9F}"/>
          </ac:spMkLst>
        </pc:spChg>
        <pc:spChg chg="mod ord">
          <ac:chgData name="April Durrence" userId="2314a7d0-99d3-4144-8a7f-648170c8b7b7" providerId="ADAL" clId="{EAE80DB9-CB43-4440-9E5C-0B0573E509B3}" dt="2026-06-03T15:47:49.492" v="208" actId="13244"/>
          <ac:spMkLst>
            <pc:docMk/>
            <pc:sldMk cId="1317807931" sldId="4335"/>
            <ac:spMk id="9" creationId="{997F682A-88E5-721D-3865-FCEEE3FA8F28}"/>
          </ac:spMkLst>
        </pc:spChg>
        <pc:cxnChg chg="mod">
          <ac:chgData name="April Durrence" userId="2314a7d0-99d3-4144-8a7f-648170c8b7b7" providerId="ADAL" clId="{EAE80DB9-CB43-4440-9E5C-0B0573E509B3}" dt="2026-06-03T15:48:22.700" v="212" actId="14100"/>
          <ac:cxnSpMkLst>
            <pc:docMk/>
            <pc:sldMk cId="1317807931" sldId="4335"/>
            <ac:cxnSpMk id="6" creationId="{E928361D-1C3C-9676-BB59-3A19F3BD7C0C}"/>
          </ac:cxnSpMkLst>
        </pc:cxnChg>
        <pc:cxnChg chg="mod">
          <ac:chgData name="April Durrence" userId="2314a7d0-99d3-4144-8a7f-648170c8b7b7" providerId="ADAL" clId="{EAE80DB9-CB43-4440-9E5C-0B0573E509B3}" dt="2026-06-03T15:47:08.354" v="204" actId="962"/>
          <ac:cxnSpMkLst>
            <pc:docMk/>
            <pc:sldMk cId="1317807931" sldId="4335"/>
            <ac:cxnSpMk id="8" creationId="{5B5B24D0-0CF4-8D7F-C0DA-7EB8C94B23C8}"/>
          </ac:cxnSpMkLst>
        </pc:cxnChg>
      </pc:sldChg>
      <pc:sldChg chg="modSp mod">
        <pc:chgData name="April Durrence" userId="2314a7d0-99d3-4144-8a7f-648170c8b7b7" providerId="ADAL" clId="{EAE80DB9-CB43-4440-9E5C-0B0573E509B3}" dt="2026-06-16T16:59:09.658" v="1816" actId="962"/>
        <pc:sldMkLst>
          <pc:docMk/>
          <pc:sldMk cId="2611529563" sldId="4346"/>
        </pc:sldMkLst>
        <pc:spChg chg="mod ord">
          <ac:chgData name="April Durrence" userId="2314a7d0-99d3-4144-8a7f-648170c8b7b7" providerId="ADAL" clId="{EAE80DB9-CB43-4440-9E5C-0B0573E509B3}" dt="2026-06-08T22:11:18.726" v="508" actId="13244"/>
          <ac:spMkLst>
            <pc:docMk/>
            <pc:sldMk cId="2611529563" sldId="4346"/>
            <ac:spMk id="3" creationId="{70CACE93-CC08-20F5-D000-89A244EB0B5E}"/>
          </ac:spMkLst>
        </pc:spChg>
        <pc:spChg chg="mod">
          <ac:chgData name="April Durrence" userId="2314a7d0-99d3-4144-8a7f-648170c8b7b7" providerId="ADAL" clId="{EAE80DB9-CB43-4440-9E5C-0B0573E509B3}" dt="2026-06-03T15:58:08.602" v="272" actId="20577"/>
          <ac:spMkLst>
            <pc:docMk/>
            <pc:sldMk cId="2611529563" sldId="4346"/>
            <ac:spMk id="5" creationId="{AB2E2BA6-B8D7-2D72-0FD7-83BB10AB04C6}"/>
          </ac:spMkLst>
        </pc:spChg>
        <pc:picChg chg="mod">
          <ac:chgData name="April Durrence" userId="2314a7d0-99d3-4144-8a7f-648170c8b7b7" providerId="ADAL" clId="{EAE80DB9-CB43-4440-9E5C-0B0573E509B3}" dt="2026-06-08T22:11:21.316" v="509" actId="962"/>
          <ac:picMkLst>
            <pc:docMk/>
            <pc:sldMk cId="2611529563" sldId="4346"/>
            <ac:picMk id="2" creationId="{281AC4B1-B04C-8CFB-3798-02DE270340E1}"/>
          </ac:picMkLst>
        </pc:picChg>
        <pc:picChg chg="mod">
          <ac:chgData name="April Durrence" userId="2314a7d0-99d3-4144-8a7f-648170c8b7b7" providerId="ADAL" clId="{EAE80DB9-CB43-4440-9E5C-0B0573E509B3}" dt="2026-06-16T16:58:13.862" v="1596" actId="962"/>
          <ac:picMkLst>
            <pc:docMk/>
            <pc:sldMk cId="2611529563" sldId="4346"/>
            <ac:picMk id="6" creationId="{65417115-B475-D883-46B2-7A140281712A}"/>
          </ac:picMkLst>
        </pc:picChg>
        <pc:picChg chg="mod">
          <ac:chgData name="April Durrence" userId="2314a7d0-99d3-4144-8a7f-648170c8b7b7" providerId="ADAL" clId="{EAE80DB9-CB43-4440-9E5C-0B0573E509B3}" dt="2026-06-16T16:59:09.658" v="1816" actId="962"/>
          <ac:picMkLst>
            <pc:docMk/>
            <pc:sldMk cId="2611529563" sldId="4346"/>
            <ac:picMk id="8" creationId="{B607EF79-F770-7679-F4DF-C7B3C20F1CD1}"/>
          </ac:picMkLst>
        </pc:picChg>
      </pc:sldChg>
      <pc:sldChg chg="modSp mod">
        <pc:chgData name="April Durrence" userId="2314a7d0-99d3-4144-8a7f-648170c8b7b7" providerId="ADAL" clId="{EAE80DB9-CB43-4440-9E5C-0B0573E509B3}" dt="2026-06-15T19:01:03.341" v="582" actId="404"/>
        <pc:sldMkLst>
          <pc:docMk/>
          <pc:sldMk cId="2138938599" sldId="4350"/>
        </pc:sldMkLst>
        <pc:spChg chg="mod">
          <ac:chgData name="April Durrence" userId="2314a7d0-99d3-4144-8a7f-648170c8b7b7" providerId="ADAL" clId="{EAE80DB9-CB43-4440-9E5C-0B0573E509B3}" dt="2026-06-15T19:01:03.341" v="582" actId="404"/>
          <ac:spMkLst>
            <pc:docMk/>
            <pc:sldMk cId="2138938599" sldId="4350"/>
            <ac:spMk id="2" creationId="{4603B7B7-268F-A128-2AED-78DE0206F24E}"/>
          </ac:spMkLst>
        </pc:spChg>
        <pc:spChg chg="mod ord">
          <ac:chgData name="April Durrence" userId="2314a7d0-99d3-4144-8a7f-648170c8b7b7" providerId="ADAL" clId="{EAE80DB9-CB43-4440-9E5C-0B0573E509B3}" dt="2026-06-08T22:09:44.577" v="493" actId="13244"/>
          <ac:spMkLst>
            <pc:docMk/>
            <pc:sldMk cId="2138938599" sldId="4350"/>
            <ac:spMk id="3" creationId="{CA2BE737-90FC-1298-3978-9844C6CD80FA}"/>
          </ac:spMkLst>
        </pc:spChg>
        <pc:spChg chg="mod">
          <ac:chgData name="April Durrence" userId="2314a7d0-99d3-4144-8a7f-648170c8b7b7" providerId="ADAL" clId="{EAE80DB9-CB43-4440-9E5C-0B0573E509B3}" dt="2026-06-08T21:19:08.557" v="319" actId="1076"/>
          <ac:spMkLst>
            <pc:docMk/>
            <pc:sldMk cId="2138938599" sldId="4350"/>
            <ac:spMk id="5" creationId="{DE079A4D-763C-C750-B022-87C597960214}"/>
          </ac:spMkLst>
        </pc:spChg>
        <pc:picChg chg="mod">
          <ac:chgData name="April Durrence" userId="2314a7d0-99d3-4144-8a7f-648170c8b7b7" providerId="ADAL" clId="{EAE80DB9-CB43-4440-9E5C-0B0573E509B3}" dt="2026-06-08T22:09:47.632" v="494" actId="962"/>
          <ac:picMkLst>
            <pc:docMk/>
            <pc:sldMk cId="2138938599" sldId="4350"/>
            <ac:picMk id="4" creationId="{744EADDC-F143-2EDA-C95E-23EE53D9012E}"/>
          </ac:picMkLst>
        </pc:picChg>
      </pc:sldChg>
      <pc:sldChg chg="modSp mod">
        <pc:chgData name="April Durrence" userId="2314a7d0-99d3-4144-8a7f-648170c8b7b7" providerId="ADAL" clId="{EAE80DB9-CB43-4440-9E5C-0B0573E509B3}" dt="2026-06-15T19:00:31.499" v="578" actId="404"/>
        <pc:sldMkLst>
          <pc:docMk/>
          <pc:sldMk cId="4281385875" sldId="4363"/>
        </pc:sldMkLst>
        <pc:spChg chg="mod">
          <ac:chgData name="April Durrence" userId="2314a7d0-99d3-4144-8a7f-648170c8b7b7" providerId="ADAL" clId="{EAE80DB9-CB43-4440-9E5C-0B0573E509B3}" dt="2026-06-15T19:00:31.499" v="578" actId="404"/>
          <ac:spMkLst>
            <pc:docMk/>
            <pc:sldMk cId="4281385875" sldId="4363"/>
            <ac:spMk id="2" creationId="{3CFA6981-F2FE-F31D-E190-6DC011601FAC}"/>
          </ac:spMkLst>
        </pc:spChg>
        <pc:spChg chg="mod ord">
          <ac:chgData name="April Durrence" userId="2314a7d0-99d3-4144-8a7f-648170c8b7b7" providerId="ADAL" clId="{EAE80DB9-CB43-4440-9E5C-0B0573E509B3}" dt="2026-06-03T15:51:59.853" v="236" actId="962"/>
          <ac:spMkLst>
            <pc:docMk/>
            <pc:sldMk cId="4281385875" sldId="4363"/>
            <ac:spMk id="3" creationId="{F2EC6661-4F02-14BE-3947-70568149D6B8}"/>
          </ac:spMkLst>
        </pc:spChg>
        <pc:graphicFrameChg chg="mod modGraphic">
          <ac:chgData name="April Durrence" userId="2314a7d0-99d3-4144-8a7f-648170c8b7b7" providerId="ADAL" clId="{EAE80DB9-CB43-4440-9E5C-0B0573E509B3}" dt="2026-06-08T21:21:28.006" v="326" actId="403"/>
          <ac:graphicFrameMkLst>
            <pc:docMk/>
            <pc:sldMk cId="4281385875" sldId="4363"/>
            <ac:graphicFrameMk id="11" creationId="{6D0801D1-D635-C4BF-73F8-80378B59D226}"/>
          </ac:graphicFrameMkLst>
        </pc:graphicFrameChg>
      </pc:sldChg>
      <pc:sldChg chg="modSp mod">
        <pc:chgData name="April Durrence" userId="2314a7d0-99d3-4144-8a7f-648170c8b7b7" providerId="ADAL" clId="{EAE80DB9-CB43-4440-9E5C-0B0573E509B3}" dt="2026-06-16T17:09:41.921" v="1946" actId="962"/>
        <pc:sldMkLst>
          <pc:docMk/>
          <pc:sldMk cId="378431181" sldId="4368"/>
        </pc:sldMkLst>
        <pc:spChg chg="mod ord">
          <ac:chgData name="April Durrence" userId="2314a7d0-99d3-4144-8a7f-648170c8b7b7" providerId="ADAL" clId="{EAE80DB9-CB43-4440-9E5C-0B0573E509B3}" dt="2026-06-08T22:12:21.046" v="517" actId="13244"/>
          <ac:spMkLst>
            <pc:docMk/>
            <pc:sldMk cId="378431181" sldId="4368"/>
            <ac:spMk id="3" creationId="{080102C1-8D5A-9BA2-BE54-15B4526BA6E2}"/>
          </ac:spMkLst>
        </pc:spChg>
        <pc:spChg chg="mod">
          <ac:chgData name="April Durrence" userId="2314a7d0-99d3-4144-8a7f-648170c8b7b7" providerId="ADAL" clId="{EAE80DB9-CB43-4440-9E5C-0B0573E509B3}" dt="2026-06-08T21:32:26.776" v="391" actId="1076"/>
          <ac:spMkLst>
            <pc:docMk/>
            <pc:sldMk cId="378431181" sldId="4368"/>
            <ac:spMk id="5" creationId="{CC0807CA-6F0A-B0F7-ED1C-7EF762E6F2F6}"/>
          </ac:spMkLst>
        </pc:spChg>
        <pc:picChg chg="mod">
          <ac:chgData name="April Durrence" userId="2314a7d0-99d3-4144-8a7f-648170c8b7b7" providerId="ADAL" clId="{EAE80DB9-CB43-4440-9E5C-0B0573E509B3}" dt="2026-06-08T22:12:27.899" v="518" actId="962"/>
          <ac:picMkLst>
            <pc:docMk/>
            <pc:sldMk cId="378431181" sldId="4368"/>
            <ac:picMk id="2" creationId="{5500448E-54AC-5EB4-A391-D37F4C6638ED}"/>
          </ac:picMkLst>
        </pc:picChg>
        <pc:picChg chg="mod">
          <ac:chgData name="April Durrence" userId="2314a7d0-99d3-4144-8a7f-648170c8b7b7" providerId="ADAL" clId="{EAE80DB9-CB43-4440-9E5C-0B0573E509B3}" dt="2026-06-16T17:09:41.921" v="1946" actId="962"/>
          <ac:picMkLst>
            <pc:docMk/>
            <pc:sldMk cId="378431181" sldId="4368"/>
            <ac:picMk id="6" creationId="{431AF1A9-2868-6F00-6CFE-A4E387F4BFAF}"/>
          </ac:picMkLst>
        </pc:picChg>
      </pc:sldChg>
      <pc:sldChg chg="modSp mod">
        <pc:chgData name="April Durrence" userId="2314a7d0-99d3-4144-8a7f-648170c8b7b7" providerId="ADAL" clId="{EAE80DB9-CB43-4440-9E5C-0B0573E509B3}" dt="2026-06-15T19:01:08.887" v="584" actId="404"/>
        <pc:sldMkLst>
          <pc:docMk/>
          <pc:sldMk cId="878809069" sldId="4378"/>
        </pc:sldMkLst>
        <pc:spChg chg="mod">
          <ac:chgData name="April Durrence" userId="2314a7d0-99d3-4144-8a7f-648170c8b7b7" providerId="ADAL" clId="{EAE80DB9-CB43-4440-9E5C-0B0573E509B3}" dt="2026-06-15T19:01:08.887" v="584" actId="404"/>
          <ac:spMkLst>
            <pc:docMk/>
            <pc:sldMk cId="878809069" sldId="4378"/>
            <ac:spMk id="2" creationId="{82387E96-8440-E357-08AA-58E41BBF7036}"/>
          </ac:spMkLst>
        </pc:spChg>
        <pc:spChg chg="mod ord">
          <ac:chgData name="April Durrence" userId="2314a7d0-99d3-4144-8a7f-648170c8b7b7" providerId="ADAL" clId="{EAE80DB9-CB43-4440-9E5C-0B0573E509B3}" dt="2026-06-08T22:09:55.124" v="496" actId="13244"/>
          <ac:spMkLst>
            <pc:docMk/>
            <pc:sldMk cId="878809069" sldId="4378"/>
            <ac:spMk id="3" creationId="{F5CFCF1C-116B-285F-43C5-E65754D92907}"/>
          </ac:spMkLst>
        </pc:spChg>
        <pc:spChg chg="mod">
          <ac:chgData name="April Durrence" userId="2314a7d0-99d3-4144-8a7f-648170c8b7b7" providerId="ADAL" clId="{EAE80DB9-CB43-4440-9E5C-0B0573E509B3}" dt="2026-06-03T15:37:29.911" v="148" actId="948"/>
          <ac:spMkLst>
            <pc:docMk/>
            <pc:sldMk cId="878809069" sldId="4378"/>
            <ac:spMk id="5" creationId="{F0C4CD0E-F6BD-5CE5-AE9A-10CB5FC4EF31}"/>
          </ac:spMkLst>
        </pc:spChg>
        <pc:picChg chg="mod">
          <ac:chgData name="April Durrence" userId="2314a7d0-99d3-4144-8a7f-648170c8b7b7" providerId="ADAL" clId="{EAE80DB9-CB43-4440-9E5C-0B0573E509B3}" dt="2026-06-08T22:09:56.217" v="497" actId="962"/>
          <ac:picMkLst>
            <pc:docMk/>
            <pc:sldMk cId="878809069" sldId="4378"/>
            <ac:picMk id="4" creationId="{426FC53A-B590-4565-3699-D88C46887718}"/>
          </ac:picMkLst>
        </pc:picChg>
      </pc:sldChg>
      <pc:sldChg chg="modSp mod">
        <pc:chgData name="April Durrence" userId="2314a7d0-99d3-4144-8a7f-648170c8b7b7" providerId="ADAL" clId="{EAE80DB9-CB43-4440-9E5C-0B0573E509B3}" dt="2026-06-15T19:46:44.795" v="1137" actId="962"/>
        <pc:sldMkLst>
          <pc:docMk/>
          <pc:sldMk cId="1099379978" sldId="4379"/>
        </pc:sldMkLst>
        <pc:spChg chg="mod">
          <ac:chgData name="April Durrence" userId="2314a7d0-99d3-4144-8a7f-648170c8b7b7" providerId="ADAL" clId="{EAE80DB9-CB43-4440-9E5C-0B0573E509B3}" dt="2026-06-15T19:00:41.292" v="580" actId="404"/>
          <ac:spMkLst>
            <pc:docMk/>
            <pc:sldMk cId="1099379978" sldId="4379"/>
            <ac:spMk id="2" creationId="{0536B931-A7C0-8CF7-60DF-DB5230275BD8}"/>
          </ac:spMkLst>
        </pc:spChg>
        <pc:spChg chg="mod ord">
          <ac:chgData name="April Durrence" userId="2314a7d0-99d3-4144-8a7f-648170c8b7b7" providerId="ADAL" clId="{EAE80DB9-CB43-4440-9E5C-0B0573E509B3}" dt="2026-06-03T15:53:06.895" v="247" actId="962"/>
          <ac:spMkLst>
            <pc:docMk/>
            <pc:sldMk cId="1099379978" sldId="4379"/>
            <ac:spMk id="3" creationId="{E2A4D9B3-DDEA-715B-36AB-6920A18C6888}"/>
          </ac:spMkLst>
        </pc:spChg>
        <pc:spChg chg="mod">
          <ac:chgData name="April Durrence" userId="2314a7d0-99d3-4144-8a7f-648170c8b7b7" providerId="ADAL" clId="{EAE80DB9-CB43-4440-9E5C-0B0573E509B3}" dt="2026-06-03T15:52:51.133" v="245" actId="948"/>
          <ac:spMkLst>
            <pc:docMk/>
            <pc:sldMk cId="1099379978" sldId="4379"/>
            <ac:spMk id="4" creationId="{1E1EDA08-CD4B-D6AE-11D6-478689B6729B}"/>
          </ac:spMkLst>
        </pc:spChg>
        <pc:picChg chg="mod">
          <ac:chgData name="April Durrence" userId="2314a7d0-99d3-4144-8a7f-648170c8b7b7" providerId="ADAL" clId="{EAE80DB9-CB43-4440-9E5C-0B0573E509B3}" dt="2026-06-15T19:46:44.795" v="1137" actId="962"/>
          <ac:picMkLst>
            <pc:docMk/>
            <pc:sldMk cId="1099379978" sldId="4379"/>
            <ac:picMk id="6" creationId="{4B8BB0E7-F936-4E95-6708-A6BDC81B9409}"/>
          </ac:picMkLst>
        </pc:picChg>
      </pc:sldChg>
      <pc:sldChg chg="delSp modSp mod">
        <pc:chgData name="April Durrence" userId="2314a7d0-99d3-4144-8a7f-648170c8b7b7" providerId="ADAL" clId="{EAE80DB9-CB43-4440-9E5C-0B0573E509B3}" dt="2026-06-08T22:09:10.098" v="488" actId="478"/>
        <pc:sldMkLst>
          <pc:docMk/>
          <pc:sldMk cId="1703508009" sldId="4380"/>
        </pc:sldMkLst>
        <pc:spChg chg="mod ord">
          <ac:chgData name="April Durrence" userId="2314a7d0-99d3-4144-8a7f-648170c8b7b7" providerId="ADAL" clId="{EAE80DB9-CB43-4440-9E5C-0B0573E509B3}" dt="2026-06-08T22:07:43.384" v="462" actId="13244"/>
          <ac:spMkLst>
            <pc:docMk/>
            <pc:sldMk cId="1703508009" sldId="4380"/>
            <ac:spMk id="3" creationId="{7EF940F0-2044-7F62-4684-EE49E2FF70B8}"/>
          </ac:spMkLst>
        </pc:spChg>
        <pc:spChg chg="mod">
          <ac:chgData name="April Durrence" userId="2314a7d0-99d3-4144-8a7f-648170c8b7b7" providerId="ADAL" clId="{EAE80DB9-CB43-4440-9E5C-0B0573E509B3}" dt="2026-06-08T22:09:06.813" v="487" actId="948"/>
          <ac:spMkLst>
            <pc:docMk/>
            <pc:sldMk cId="1703508009" sldId="4380"/>
            <ac:spMk id="5" creationId="{83482DD6-434C-BE18-C341-2D61E77BFC73}"/>
          </ac:spMkLst>
        </pc:spChg>
        <pc:picChg chg="mod">
          <ac:chgData name="April Durrence" userId="2314a7d0-99d3-4144-8a7f-648170c8b7b7" providerId="ADAL" clId="{EAE80DB9-CB43-4440-9E5C-0B0573E509B3}" dt="2026-06-08T22:07:44.348" v="463" actId="962"/>
          <ac:picMkLst>
            <pc:docMk/>
            <pc:sldMk cId="1703508009" sldId="4380"/>
            <ac:picMk id="4" creationId="{F5AB9A6D-5030-A244-CB4E-F70DE81FBC03}"/>
          </ac:picMkLst>
        </pc:picChg>
      </pc:sldChg>
      <pc:sldChg chg="modSp mod">
        <pc:chgData name="April Durrence" userId="2314a7d0-99d3-4144-8a7f-648170c8b7b7" providerId="ADAL" clId="{EAE80DB9-CB43-4440-9E5C-0B0573E509B3}" dt="2026-06-08T22:13:15.136" v="523" actId="13244"/>
        <pc:sldMkLst>
          <pc:docMk/>
          <pc:sldMk cId="468625489" sldId="4381"/>
        </pc:sldMkLst>
        <pc:spChg chg="mod ord">
          <ac:chgData name="April Durrence" userId="2314a7d0-99d3-4144-8a7f-648170c8b7b7" providerId="ADAL" clId="{EAE80DB9-CB43-4440-9E5C-0B0573E509B3}" dt="2026-06-08T22:13:15.136" v="523" actId="13244"/>
          <ac:spMkLst>
            <pc:docMk/>
            <pc:sldMk cId="468625489" sldId="4381"/>
            <ac:spMk id="3" creationId="{AF707A3A-CC41-8B3D-BE97-72D0673CFB81}"/>
          </ac:spMkLst>
        </pc:spChg>
        <pc:spChg chg="mod">
          <ac:chgData name="April Durrence" userId="2314a7d0-99d3-4144-8a7f-648170c8b7b7" providerId="ADAL" clId="{EAE80DB9-CB43-4440-9E5C-0B0573E509B3}" dt="2026-06-08T21:36:19.250" v="415" actId="1076"/>
          <ac:spMkLst>
            <pc:docMk/>
            <pc:sldMk cId="468625489" sldId="4381"/>
            <ac:spMk id="5" creationId="{2DCA9051-0B1D-3123-7287-850547EFB4E0}"/>
          </ac:spMkLst>
        </pc:spChg>
      </pc:sldChg>
      <pc:sldChg chg="modSp mod">
        <pc:chgData name="April Durrence" userId="2314a7d0-99d3-4144-8a7f-648170c8b7b7" providerId="ADAL" clId="{EAE80DB9-CB43-4440-9E5C-0B0573E509B3}" dt="2026-06-15T19:03:06.931" v="589" actId="20577"/>
        <pc:sldMkLst>
          <pc:docMk/>
          <pc:sldMk cId="1280468354" sldId="4383"/>
        </pc:sldMkLst>
        <pc:spChg chg="mod ord">
          <ac:chgData name="April Durrence" userId="2314a7d0-99d3-4144-8a7f-648170c8b7b7" providerId="ADAL" clId="{EAE80DB9-CB43-4440-9E5C-0B0573E509B3}" dt="2026-06-08T22:12:32.773" v="520" actId="13244"/>
          <ac:spMkLst>
            <pc:docMk/>
            <pc:sldMk cId="1280468354" sldId="4383"/>
            <ac:spMk id="3" creationId="{FEA3108D-DC27-4C68-26B3-7DE94FB1940B}"/>
          </ac:spMkLst>
        </pc:spChg>
        <pc:spChg chg="mod">
          <ac:chgData name="April Durrence" userId="2314a7d0-99d3-4144-8a7f-648170c8b7b7" providerId="ADAL" clId="{EAE80DB9-CB43-4440-9E5C-0B0573E509B3}" dt="2026-06-15T19:03:06.931" v="589" actId="20577"/>
          <ac:spMkLst>
            <pc:docMk/>
            <pc:sldMk cId="1280468354" sldId="4383"/>
            <ac:spMk id="11" creationId="{1474D0E8-5919-51B6-8D75-0F5153FDE124}"/>
          </ac:spMkLst>
        </pc:spChg>
        <pc:picChg chg="mod">
          <ac:chgData name="April Durrence" userId="2314a7d0-99d3-4144-8a7f-648170c8b7b7" providerId="ADAL" clId="{EAE80DB9-CB43-4440-9E5C-0B0573E509B3}" dt="2026-06-08T22:12:33.892" v="521" actId="962"/>
          <ac:picMkLst>
            <pc:docMk/>
            <pc:sldMk cId="1280468354" sldId="4383"/>
            <ac:picMk id="2" creationId="{BB27BD09-285F-2B80-B795-441CE1F34AD9}"/>
          </ac:picMkLst>
        </pc:picChg>
      </pc:sldChg>
      <pc:sldChg chg="modSp mod">
        <pc:chgData name="April Durrence" userId="2314a7d0-99d3-4144-8a7f-648170c8b7b7" providerId="ADAL" clId="{EAE80DB9-CB43-4440-9E5C-0B0573E509B3}" dt="2026-06-16T20:59:31.152" v="2222" actId="962"/>
        <pc:sldMkLst>
          <pc:docMk/>
          <pc:sldMk cId="1967072799" sldId="4384"/>
        </pc:sldMkLst>
        <pc:spChg chg="mod ord">
          <ac:chgData name="April Durrence" userId="2314a7d0-99d3-4144-8a7f-648170c8b7b7" providerId="ADAL" clId="{EAE80DB9-CB43-4440-9E5C-0B0573E509B3}" dt="2026-06-08T22:13:30.079" v="525" actId="13244"/>
          <ac:spMkLst>
            <pc:docMk/>
            <pc:sldMk cId="1967072799" sldId="4384"/>
            <ac:spMk id="3" creationId="{01FF0F38-986B-8CB5-1C16-0090127FCF03}"/>
          </ac:spMkLst>
        </pc:spChg>
        <pc:spChg chg="mod">
          <ac:chgData name="April Durrence" userId="2314a7d0-99d3-4144-8a7f-648170c8b7b7" providerId="ADAL" clId="{EAE80DB9-CB43-4440-9E5C-0B0573E509B3}" dt="2026-06-08T21:35:58.586" v="414" actId="14100"/>
          <ac:spMkLst>
            <pc:docMk/>
            <pc:sldMk cId="1967072799" sldId="4384"/>
            <ac:spMk id="4" creationId="{4E65FAC6-BCBE-8B96-1F01-75E5C9A54D99}"/>
          </ac:spMkLst>
        </pc:spChg>
        <pc:picChg chg="mod">
          <ac:chgData name="April Durrence" userId="2314a7d0-99d3-4144-8a7f-648170c8b7b7" providerId="ADAL" clId="{EAE80DB9-CB43-4440-9E5C-0B0573E509B3}" dt="2026-06-16T20:59:31.152" v="2222" actId="962"/>
          <ac:picMkLst>
            <pc:docMk/>
            <pc:sldMk cId="1967072799" sldId="4384"/>
            <ac:picMk id="7" creationId="{16B77E07-0B5A-F1AF-4F10-D4F8D726265B}"/>
          </ac:picMkLst>
        </pc:picChg>
      </pc:sldChg>
      <pc:sldChg chg="modSp mod">
        <pc:chgData name="April Durrence" userId="2314a7d0-99d3-4144-8a7f-648170c8b7b7" providerId="ADAL" clId="{EAE80DB9-CB43-4440-9E5C-0B0573E509B3}" dt="2026-06-08T21:33:55.357" v="398" actId="20577"/>
        <pc:sldMkLst>
          <pc:docMk/>
          <pc:sldMk cId="3803991113" sldId="4385"/>
        </pc:sldMkLst>
        <pc:spChg chg="mod">
          <ac:chgData name="April Durrence" userId="2314a7d0-99d3-4144-8a7f-648170c8b7b7" providerId="ADAL" clId="{EAE80DB9-CB43-4440-9E5C-0B0573E509B3}" dt="2026-06-08T21:33:55.357" v="398" actId="20577"/>
          <ac:spMkLst>
            <pc:docMk/>
            <pc:sldMk cId="3803991113" sldId="4385"/>
            <ac:spMk id="4" creationId="{043BCCD4-7BCF-1F1E-8E3C-E08CEC2C09AC}"/>
          </ac:spMkLst>
        </pc:spChg>
      </pc:sldChg>
      <pc:sldChg chg="delSp modSp mod">
        <pc:chgData name="April Durrence" userId="2314a7d0-99d3-4144-8a7f-648170c8b7b7" providerId="ADAL" clId="{EAE80DB9-CB43-4440-9E5C-0B0573E509B3}" dt="2026-06-08T22:13:55.554" v="528" actId="962"/>
        <pc:sldMkLst>
          <pc:docMk/>
          <pc:sldMk cId="2962226049" sldId="4386"/>
        </pc:sldMkLst>
        <pc:spChg chg="mod ord">
          <ac:chgData name="April Durrence" userId="2314a7d0-99d3-4144-8a7f-648170c8b7b7" providerId="ADAL" clId="{EAE80DB9-CB43-4440-9E5C-0B0573E509B3}" dt="2026-06-08T22:13:46.662" v="527" actId="13244"/>
          <ac:spMkLst>
            <pc:docMk/>
            <pc:sldMk cId="2962226049" sldId="4386"/>
            <ac:spMk id="3" creationId="{B9061AC3-323F-3615-566A-A818714E50C7}"/>
          </ac:spMkLst>
        </pc:spChg>
        <pc:spChg chg="mod">
          <ac:chgData name="April Durrence" userId="2314a7d0-99d3-4144-8a7f-648170c8b7b7" providerId="ADAL" clId="{EAE80DB9-CB43-4440-9E5C-0B0573E509B3}" dt="2026-06-08T21:35:09.907" v="412" actId="14100"/>
          <ac:spMkLst>
            <pc:docMk/>
            <pc:sldMk cId="2962226049" sldId="4386"/>
            <ac:spMk id="6" creationId="{66BB1E0A-5021-0C33-BAEE-2537DA29983F}"/>
          </ac:spMkLst>
        </pc:spChg>
        <pc:picChg chg="mod">
          <ac:chgData name="April Durrence" userId="2314a7d0-99d3-4144-8a7f-648170c8b7b7" providerId="ADAL" clId="{EAE80DB9-CB43-4440-9E5C-0B0573E509B3}" dt="2026-06-08T22:13:55.554" v="528" actId="962"/>
          <ac:picMkLst>
            <pc:docMk/>
            <pc:sldMk cId="2962226049" sldId="4386"/>
            <ac:picMk id="2" creationId="{721CD73D-EA7F-D537-3487-8E619A18C2D9}"/>
          </ac:picMkLst>
        </pc:picChg>
      </pc:sldChg>
      <pc:sldChg chg="addSp delSp modSp new mod">
        <pc:chgData name="April Durrence" userId="2314a7d0-99d3-4144-8a7f-648170c8b7b7" providerId="ADAL" clId="{EAE80DB9-CB43-4440-9E5C-0B0573E509B3}" dt="2026-06-15T19:02:52.220" v="588" actId="404"/>
        <pc:sldMkLst>
          <pc:docMk/>
          <pc:sldMk cId="4028939515" sldId="4388"/>
        </pc:sldMkLst>
        <pc:spChg chg="mod">
          <ac:chgData name="April Durrence" userId="2314a7d0-99d3-4144-8a7f-648170c8b7b7" providerId="ADAL" clId="{EAE80DB9-CB43-4440-9E5C-0B0573E509B3}" dt="2026-06-15T19:02:52.220" v="588" actId="404"/>
          <ac:spMkLst>
            <pc:docMk/>
            <pc:sldMk cId="4028939515" sldId="4388"/>
            <ac:spMk id="2" creationId="{4D6F8F1A-0FC5-74A6-4743-4F6E05F68548}"/>
          </ac:spMkLst>
        </pc:spChg>
        <pc:spChg chg="mod ord">
          <ac:chgData name="April Durrence" userId="2314a7d0-99d3-4144-8a7f-648170c8b7b7" providerId="ADAL" clId="{EAE80DB9-CB43-4440-9E5C-0B0573E509B3}" dt="2026-06-08T22:11:58.010" v="515" actId="13244"/>
          <ac:spMkLst>
            <pc:docMk/>
            <pc:sldMk cId="4028939515" sldId="4388"/>
            <ac:spMk id="3" creationId="{B6EA648A-1451-5F91-8270-A9BC5985973F}"/>
          </ac:spMkLst>
        </pc:spChg>
        <pc:spChg chg="add mod">
          <ac:chgData name="April Durrence" userId="2314a7d0-99d3-4144-8a7f-648170c8b7b7" providerId="ADAL" clId="{EAE80DB9-CB43-4440-9E5C-0B0573E509B3}" dt="2026-06-08T21:27:38.229" v="345" actId="1076"/>
          <ac:spMkLst>
            <pc:docMk/>
            <pc:sldMk cId="4028939515" sldId="4388"/>
            <ac:spMk id="4" creationId="{DE7D64A2-D098-83C5-AB8E-96C57EBCF76D}"/>
          </ac:spMkLst>
        </pc:spChg>
        <pc:spChg chg="add mod">
          <ac:chgData name="April Durrence" userId="2314a7d0-99d3-4144-8a7f-648170c8b7b7" providerId="ADAL" clId="{EAE80DB9-CB43-4440-9E5C-0B0573E509B3}" dt="2026-06-08T21:28:53.512" v="365" actId="14100"/>
          <ac:spMkLst>
            <pc:docMk/>
            <pc:sldMk cId="4028939515" sldId="4388"/>
            <ac:spMk id="5" creationId="{44172735-F3F2-3EE6-689C-2CC6F625A3A1}"/>
          </ac:spMkLst>
        </pc:spChg>
        <pc:spChg chg="add del mod">
          <ac:chgData name="April Durrence" userId="2314a7d0-99d3-4144-8a7f-648170c8b7b7" providerId="ADAL" clId="{EAE80DB9-CB43-4440-9E5C-0B0573E509B3}" dt="2026-06-08T21:28:00.611" v="361" actId="1076"/>
          <ac:spMkLst>
            <pc:docMk/>
            <pc:sldMk cId="4028939515" sldId="4388"/>
            <ac:spMk id="6" creationId="{AAA5E09B-AB74-74A9-4D1D-F58532ADB74A}"/>
          </ac:spMkLst>
        </pc:spChg>
        <pc:spChg chg="add del mod">
          <ac:chgData name="April Durrence" userId="2314a7d0-99d3-4144-8a7f-648170c8b7b7" providerId="ADAL" clId="{EAE80DB9-CB43-4440-9E5C-0B0573E509B3}" dt="2026-06-08T21:29:01.744" v="375" actId="14100"/>
          <ac:spMkLst>
            <pc:docMk/>
            <pc:sldMk cId="4028939515" sldId="4388"/>
            <ac:spMk id="7" creationId="{39F4CBFE-3A91-9FE5-3F1A-D8B03D0E81B4}"/>
          </ac:spMkLst>
        </pc:spChg>
        <pc:spChg chg="add mod">
          <ac:chgData name="April Durrence" userId="2314a7d0-99d3-4144-8a7f-648170c8b7b7" providerId="ADAL" clId="{EAE80DB9-CB43-4440-9E5C-0B0573E509B3}" dt="2026-06-08T21:25:30.397" v="328"/>
          <ac:spMkLst>
            <pc:docMk/>
            <pc:sldMk cId="4028939515" sldId="4388"/>
            <ac:spMk id="8" creationId="{EADC386D-2011-97BD-6941-5C04E5718EF4}"/>
          </ac:spMkLst>
        </pc:spChg>
        <pc:spChg chg="add mod">
          <ac:chgData name="April Durrence" userId="2314a7d0-99d3-4144-8a7f-648170c8b7b7" providerId="ADAL" clId="{EAE80DB9-CB43-4440-9E5C-0B0573E509B3}" dt="2026-06-08T21:25:30.397" v="328"/>
          <ac:spMkLst>
            <pc:docMk/>
            <pc:sldMk cId="4028939515" sldId="4388"/>
            <ac:spMk id="9" creationId="{2CFD9BDB-96CB-0043-6AE7-31E9BBF7500D}"/>
          </ac:spMkLst>
        </pc:spChg>
      </pc:sldChg>
      <pc:sldChg chg="modSp add del mod">
        <pc:chgData name="April Durrence" userId="2314a7d0-99d3-4144-8a7f-648170c8b7b7" providerId="ADAL" clId="{EAE80DB9-CB43-4440-9E5C-0B0573E509B3}" dt="2026-06-16T16:57:15.605" v="1548" actId="47"/>
        <pc:sldMkLst>
          <pc:docMk/>
          <pc:sldMk cId="1178262387" sldId="4389"/>
        </pc:sldMkLst>
        <pc:picChg chg="mod">
          <ac:chgData name="April Durrence" userId="2314a7d0-99d3-4144-8a7f-648170c8b7b7" providerId="ADAL" clId="{EAE80DB9-CB43-4440-9E5C-0B0573E509B3}" dt="2026-06-16T16:57:07.346" v="1547" actId="962"/>
          <ac:picMkLst>
            <pc:docMk/>
            <pc:sldMk cId="1178262387" sldId="4389"/>
            <ac:picMk id="6" creationId="{42D4FBD4-1C82-B91C-0DD1-10AF6D4D1F4A}"/>
          </ac:picMkLst>
        </pc:picChg>
      </pc:sldChg>
      <pc:sldMasterChg chg="modSp mod modSldLayout">
        <pc:chgData name="April Durrence" userId="2314a7d0-99d3-4144-8a7f-648170c8b7b7" providerId="ADAL" clId="{EAE80DB9-CB43-4440-9E5C-0B0573E509B3}" dt="2026-06-12T14:37:43.987" v="550" actId="478"/>
        <pc:sldMasterMkLst>
          <pc:docMk/>
          <pc:sldMasterMk cId="1099912888" sldId="2147483660"/>
        </pc:sldMasterMkLst>
        <pc:cxnChg chg="mod">
          <ac:chgData name="April Durrence" userId="2314a7d0-99d3-4144-8a7f-648170c8b7b7" providerId="ADAL" clId="{EAE80DB9-CB43-4440-9E5C-0B0573E509B3}" dt="2026-06-12T14:35:08.185" v="535" actId="962"/>
          <ac:cxnSpMkLst>
            <pc:docMk/>
            <pc:sldMasterMk cId="1099912888" sldId="2147483660"/>
            <ac:cxnSpMk id="13" creationId="{3876297A-8743-4312-95C7-8C0DB9052BA1}"/>
          </ac:cxnSpMkLst>
        </pc:cxnChg>
        <pc:sldLayoutChg chg="modSp mod">
          <pc:chgData name="April Durrence" userId="2314a7d0-99d3-4144-8a7f-648170c8b7b7" providerId="ADAL" clId="{EAE80DB9-CB43-4440-9E5C-0B0573E509B3}" dt="2026-06-12T14:34:57.642" v="534" actId="962"/>
          <pc:sldLayoutMkLst>
            <pc:docMk/>
            <pc:sldMasterMk cId="1099912888" sldId="2147483660"/>
            <pc:sldLayoutMk cId="126902596" sldId="2147483661"/>
          </pc:sldLayoutMkLst>
          <pc:spChg chg="mod">
            <ac:chgData name="April Durrence" userId="2314a7d0-99d3-4144-8a7f-648170c8b7b7" providerId="ADAL" clId="{EAE80DB9-CB43-4440-9E5C-0B0573E509B3}" dt="2026-06-12T14:34:57.642" v="534" actId="962"/>
            <ac:spMkLst>
              <pc:docMk/>
              <pc:sldMasterMk cId="1099912888" sldId="2147483660"/>
              <pc:sldLayoutMk cId="126902596" sldId="2147483661"/>
              <ac:spMk id="8" creationId="{D8A6571A-D1BC-45D9-8BBE-1E74645F13D0}"/>
            </ac:spMkLst>
          </pc:spChg>
          <pc:cxnChg chg="mod">
            <ac:chgData name="April Durrence" userId="2314a7d0-99d3-4144-8a7f-648170c8b7b7" providerId="ADAL" clId="{EAE80DB9-CB43-4440-9E5C-0B0573E509B3}" dt="2026-06-12T14:34:47.619" v="533" actId="962"/>
            <ac:cxnSpMkLst>
              <pc:docMk/>
              <pc:sldMasterMk cId="1099912888" sldId="2147483660"/>
              <pc:sldLayoutMk cId="126902596" sldId="2147483661"/>
              <ac:cxnSpMk id="7" creationId="{6D1613E9-4864-49B9-9B75-7F065C1974CB}"/>
            </ac:cxnSpMkLst>
          </pc:cxnChg>
        </pc:sldLayoutChg>
        <pc:sldLayoutChg chg="delSp modSp mod">
          <pc:chgData name="April Durrence" userId="2314a7d0-99d3-4144-8a7f-648170c8b7b7" providerId="ADAL" clId="{EAE80DB9-CB43-4440-9E5C-0B0573E509B3}" dt="2026-06-12T14:35:45.929" v="538" actId="478"/>
          <pc:sldLayoutMkLst>
            <pc:docMk/>
            <pc:sldMasterMk cId="1099912888" sldId="2147483660"/>
            <pc:sldLayoutMk cId="3848586745" sldId="2147483663"/>
          </pc:sldLayoutMkLst>
          <pc:spChg chg="ord">
            <ac:chgData name="April Durrence" userId="2314a7d0-99d3-4144-8a7f-648170c8b7b7" providerId="ADAL" clId="{EAE80DB9-CB43-4440-9E5C-0B0573E509B3}" dt="2026-06-12T14:35:29.816" v="536" actId="13244"/>
            <ac:spMkLst>
              <pc:docMk/>
              <pc:sldMasterMk cId="1099912888" sldId="2147483660"/>
              <pc:sldLayoutMk cId="3848586745" sldId="2147483663"/>
              <ac:spMk id="2" creationId="{00000000-0000-0000-0000-000000000000}"/>
            </ac:spMkLst>
          </pc:spChg>
        </pc:sldLayoutChg>
        <pc:sldLayoutChg chg="delSp modSp mod">
          <pc:chgData name="April Durrence" userId="2314a7d0-99d3-4144-8a7f-648170c8b7b7" providerId="ADAL" clId="{EAE80DB9-CB43-4440-9E5C-0B0573E509B3}" dt="2026-06-12T14:36:45.144" v="545" actId="962"/>
          <pc:sldLayoutMkLst>
            <pc:docMk/>
            <pc:sldMasterMk cId="1099912888" sldId="2147483660"/>
            <pc:sldLayoutMk cId="1048183833" sldId="2147483664"/>
          </pc:sldLayoutMkLst>
          <pc:spChg chg="ord">
            <ac:chgData name="April Durrence" userId="2314a7d0-99d3-4144-8a7f-648170c8b7b7" providerId="ADAL" clId="{EAE80DB9-CB43-4440-9E5C-0B0573E509B3}" dt="2026-06-12T14:36:09.438" v="540" actId="13244"/>
            <ac:spMkLst>
              <pc:docMk/>
              <pc:sldMasterMk cId="1099912888" sldId="2147483660"/>
              <pc:sldLayoutMk cId="1048183833" sldId="2147483664"/>
              <ac:spMk id="2" creationId="{00000000-0000-0000-0000-000000000000}"/>
            </ac:spMkLst>
          </pc:spChg>
          <pc:spChg chg="mod ord">
            <ac:chgData name="April Durrence" userId="2314a7d0-99d3-4144-8a7f-648170c8b7b7" providerId="ADAL" clId="{EAE80DB9-CB43-4440-9E5C-0B0573E509B3}" dt="2026-06-12T14:36:42.126" v="544" actId="13244"/>
            <ac:spMkLst>
              <pc:docMk/>
              <pc:sldMasterMk cId="1099912888" sldId="2147483660"/>
              <pc:sldLayoutMk cId="1048183833" sldId="2147483664"/>
              <ac:spMk id="9" creationId="{B8C1A067-A893-4279-B308-9FFC75BAE3A7}"/>
            </ac:spMkLst>
          </pc:spChg>
          <pc:spChg chg="mod">
            <ac:chgData name="April Durrence" userId="2314a7d0-99d3-4144-8a7f-648170c8b7b7" providerId="ADAL" clId="{EAE80DB9-CB43-4440-9E5C-0B0573E509B3}" dt="2026-06-12T14:36:45.144" v="545" actId="962"/>
            <ac:spMkLst>
              <pc:docMk/>
              <pc:sldMasterMk cId="1099912888" sldId="2147483660"/>
              <pc:sldLayoutMk cId="1048183833" sldId="2147483664"/>
              <ac:spMk id="10" creationId="{4FC78BCB-4C1E-4004-80F9-2353C2D34872}"/>
            </ac:spMkLst>
          </pc:spChg>
          <pc:cxnChg chg="mod">
            <ac:chgData name="April Durrence" userId="2314a7d0-99d3-4144-8a7f-648170c8b7b7" providerId="ADAL" clId="{EAE80DB9-CB43-4440-9E5C-0B0573E509B3}" dt="2026-06-12T14:36:03.409" v="539" actId="962"/>
            <ac:cxnSpMkLst>
              <pc:docMk/>
              <pc:sldMasterMk cId="1099912888" sldId="2147483660"/>
              <pc:sldLayoutMk cId="1048183833" sldId="2147483664"/>
              <ac:cxnSpMk id="8" creationId="{44F1852F-034B-47AA-A456-9F982E877863}"/>
            </ac:cxnSpMkLst>
          </pc:cxnChg>
        </pc:sldLayoutChg>
        <pc:sldLayoutChg chg="modSp mod">
          <pc:chgData name="April Durrence" userId="2314a7d0-99d3-4144-8a7f-648170c8b7b7" providerId="ADAL" clId="{EAE80DB9-CB43-4440-9E5C-0B0573E509B3}" dt="2026-06-12T14:37:09.063" v="547" actId="14100"/>
          <pc:sldLayoutMkLst>
            <pc:docMk/>
            <pc:sldMasterMk cId="1099912888" sldId="2147483660"/>
            <pc:sldLayoutMk cId="3395041250" sldId="2147483665"/>
          </pc:sldLayoutMkLst>
          <pc:spChg chg="mod">
            <ac:chgData name="April Durrence" userId="2314a7d0-99d3-4144-8a7f-648170c8b7b7" providerId="ADAL" clId="{EAE80DB9-CB43-4440-9E5C-0B0573E509B3}" dt="2026-06-12T14:37:09.063" v="547" actId="14100"/>
            <ac:spMkLst>
              <pc:docMk/>
              <pc:sldMasterMk cId="1099912888" sldId="2147483660"/>
              <pc:sldLayoutMk cId="3395041250" sldId="2147483665"/>
              <ac:spMk id="9" creationId="{B8C1A067-A893-4279-B308-9FFC75BAE3A7}"/>
            </ac:spMkLst>
          </pc:spChg>
          <pc:spChg chg="ord">
            <ac:chgData name="April Durrence" userId="2314a7d0-99d3-4144-8a7f-648170c8b7b7" providerId="ADAL" clId="{EAE80DB9-CB43-4440-9E5C-0B0573E509B3}" dt="2026-06-12T14:37:03.041" v="546" actId="13244"/>
            <ac:spMkLst>
              <pc:docMk/>
              <pc:sldMasterMk cId="1099912888" sldId="2147483660"/>
              <pc:sldLayoutMk cId="3395041250" sldId="2147483665"/>
              <ac:spMk id="19" creationId="{E2D679D9-06B7-460E-9B28-A9C4B7223A4E}"/>
            </ac:spMkLst>
          </pc:spChg>
        </pc:sldLayoutChg>
        <pc:sldLayoutChg chg="delSp modSp mod">
          <pc:chgData name="April Durrence" userId="2314a7d0-99d3-4144-8a7f-648170c8b7b7" providerId="ADAL" clId="{EAE80DB9-CB43-4440-9E5C-0B0573E509B3}" dt="2026-06-12T14:37:43.987" v="550" actId="478"/>
          <pc:sldLayoutMkLst>
            <pc:docMk/>
            <pc:sldMasterMk cId="1099912888" sldId="2147483660"/>
            <pc:sldLayoutMk cId="3920011961"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9B083-B27B-4FA1-9D02-8E7D72C200D0}"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B917A-44FF-4375-AE13-26284F8E84D3}" type="slidenum">
              <a:rPr lang="en-US" smtClean="0"/>
              <a:t>‹#›</a:t>
            </a:fld>
            <a:endParaRPr lang="en-US"/>
          </a:p>
        </p:txBody>
      </p:sp>
    </p:spTree>
    <p:extLst>
      <p:ext uri="{BB962C8B-B14F-4D97-AF65-F5344CB8AC3E}">
        <p14:creationId xmlns:p14="http://schemas.microsoft.com/office/powerpoint/2010/main" val="3254246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00200"/>
            <a:ext cx="9692640" cy="1277109"/>
          </a:xfrm>
        </p:spPr>
        <p:txBody>
          <a:bodyPr anchor="b"/>
          <a:lstStyle>
            <a:lvl1pPr algn="l">
              <a:defRPr sz="4800"/>
            </a:lvl1pPr>
          </a:lstStyle>
          <a:p>
            <a:r>
              <a:rPr lang="en-US"/>
              <a:t>Click to edit Master title style</a:t>
            </a:r>
          </a:p>
        </p:txBody>
      </p:sp>
      <p:sp>
        <p:nvSpPr>
          <p:cNvPr id="3" name="Subtitle 2"/>
          <p:cNvSpPr>
            <a:spLocks noGrp="1"/>
          </p:cNvSpPr>
          <p:nvPr>
            <p:ph type="subTitle" idx="1"/>
          </p:nvPr>
        </p:nvSpPr>
        <p:spPr>
          <a:xfrm>
            <a:off x="1512915" y="3169157"/>
            <a:ext cx="9681555" cy="1655763"/>
          </a:xfrm>
        </p:spPr>
        <p:txBody>
          <a:bodyPr>
            <a:normAutofit/>
          </a:bodyPr>
          <a:lstStyle>
            <a:lvl1pPr marL="0" indent="0" algn="l">
              <a:buNone/>
              <a:defRPr sz="2800"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6D1613E9-4864-49B9-9B75-7F065C1974CB}"/>
              </a:ext>
              <a:ext uri="{C183D7F6-B498-43B3-948B-1728B52AA6E4}">
                <adec:decorative xmlns:adec="http://schemas.microsoft.com/office/drawing/2017/decorative" val="1"/>
              </a:ext>
            </a:extLst>
          </p:cNvPr>
          <p:cNvCxnSpPr/>
          <p:nvPr userDrawn="1"/>
        </p:nvCxnSpPr>
        <p:spPr>
          <a:xfrm>
            <a:off x="1512915" y="2967011"/>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8A6571A-D1BC-45D9-8BBE-1E74645F13D0}"/>
              </a:ext>
              <a:ext uri="{C183D7F6-B498-43B3-948B-1728B52AA6E4}">
                <adec:decorative xmlns:adec="http://schemas.microsoft.com/office/drawing/2017/decorative" val="1"/>
              </a:ext>
            </a:extLst>
          </p:cNvPr>
          <p:cNvSpPr/>
          <p:nvPr userDrawn="1"/>
        </p:nvSpPr>
        <p:spPr>
          <a:xfrm>
            <a:off x="795130" y="939386"/>
            <a:ext cx="11137042" cy="223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ustDataLst>
      <p:tags r:id="rId1"/>
    </p:custDataLst>
    <p:extLst>
      <p:ext uri="{BB962C8B-B14F-4D97-AF65-F5344CB8AC3E}">
        <p14:creationId xmlns:p14="http://schemas.microsoft.com/office/powerpoint/2010/main" val="12690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17A040-FBDA-4F05-9CE2-7DE46C19EADF}"/>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F5A24D57-317F-402E-9CC2-8C442CCAEF60}"/>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36752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AF4D37-08B2-4F9D-9B70-EFE5268C5C96}"/>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42672"/>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7" y="572898"/>
            <a:ext cx="6748983" cy="53457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642873"/>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6981F61A-27C4-4D43-9ED7-91C2AB61A1F9}"/>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160274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E8F7B-9A6A-48B8-8818-98E7F5C9BCB4}"/>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54864"/>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7" y="585090"/>
            <a:ext cx="6748984"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1655065"/>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4E4DAB48-7C31-425F-8874-C2CBA51849B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039626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222735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312349" cy="634219"/>
          </a:xfrm>
        </p:spPr>
        <p:txBody>
          <a:bodyPr/>
          <a:lstStyle/>
          <a:p>
            <a:r>
              <a:rPr lang="en-US"/>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3848586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
        <p:nvSpPr>
          <p:cNvPr id="9" name="Rectangle 8">
            <a:extLst>
              <a:ext uri="{FF2B5EF4-FFF2-40B4-BE49-F238E27FC236}">
                <a16:creationId xmlns:a16="http://schemas.microsoft.com/office/drawing/2014/main" id="{B8C1A067-A893-4279-B308-9FFC75BAE3A7}"/>
              </a:ext>
              <a:ext uri="{C183D7F6-B498-43B3-948B-1728B52AA6E4}">
                <adec:decorative xmlns:adec="http://schemas.microsoft.com/office/drawing/2017/decorative" val="1"/>
              </a:ext>
            </a:extLst>
          </p:cNvPr>
          <p:cNvSpPr/>
          <p:nvPr userDrawn="1"/>
        </p:nvSpPr>
        <p:spPr>
          <a:xfrm>
            <a:off x="854548" y="939386"/>
            <a:ext cx="11077624" cy="28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4FC78BCB-4C1E-4004-80F9-2353C2D34872}"/>
              </a:ext>
              <a:ext uri="{C183D7F6-B498-43B3-948B-1728B52AA6E4}">
                <adec:decorative xmlns:adec="http://schemas.microsoft.com/office/drawing/2017/decorative" val="1"/>
              </a:ext>
            </a:extLst>
          </p:cNvPr>
          <p:cNvSpPr/>
          <p:nvPr userDrawn="1"/>
        </p:nvSpPr>
        <p:spPr>
          <a:xfrm>
            <a:off x="10189971" y="5803392"/>
            <a:ext cx="1892271" cy="1054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 Placeholder 2"/>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8" name="Straight Connector 7">
            <a:extLst>
              <a:ext uri="{FF2B5EF4-FFF2-40B4-BE49-F238E27FC236}">
                <a16:creationId xmlns:a16="http://schemas.microsoft.com/office/drawing/2014/main" id="{44F1852F-034B-47AA-A456-9F982E877863}"/>
              </a:ext>
              <a:ext uri="{C183D7F6-B498-43B3-948B-1728B52AA6E4}">
                <adec:decorative xmlns:adec="http://schemas.microsoft.com/office/drawing/2017/decorative" val="1"/>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92A48370-7C5A-4169-8F25-83F3E0011A4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1048183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2D679D9-06B7-460E-9B28-A9C4B7223A4E}"/>
              </a:ext>
            </a:extLst>
          </p:cNvPr>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
        <p:nvSpPr>
          <p:cNvPr id="9" name="Rectangle 8">
            <a:extLst>
              <a:ext uri="{FF2B5EF4-FFF2-40B4-BE49-F238E27FC236}">
                <a16:creationId xmlns:a16="http://schemas.microsoft.com/office/drawing/2014/main" id="{B8C1A067-A893-4279-B308-9FFC75BAE3A7}"/>
              </a:ext>
            </a:extLst>
          </p:cNvPr>
          <p:cNvSpPr/>
          <p:nvPr userDrawn="1"/>
        </p:nvSpPr>
        <p:spPr>
          <a:xfrm>
            <a:off x="854548" y="939386"/>
            <a:ext cx="11077624" cy="2960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C11D8551-CBB1-4F04-A097-C0DCEEE68F9F}"/>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
        <p:nvSpPr>
          <p:cNvPr id="17" name="Text Placeholder 2">
            <a:extLst>
              <a:ext uri="{FF2B5EF4-FFF2-40B4-BE49-F238E27FC236}">
                <a16:creationId xmlns:a16="http://schemas.microsoft.com/office/drawing/2014/main" id="{FAA56947-F4DF-41F0-812C-E2DBB09280C2}"/>
              </a:ext>
            </a:extLst>
          </p:cNvPr>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18" name="Straight Connector 17">
            <a:extLst>
              <a:ext uri="{FF2B5EF4-FFF2-40B4-BE49-F238E27FC236}">
                <a16:creationId xmlns:a16="http://schemas.microsoft.com/office/drawing/2014/main" id="{B7FE0038-5839-49A8-8B57-4F9050F1D961}"/>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9504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1112"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DEEBEAB-2AEE-49D4-BDC3-BD9DF50C1C6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388845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7" y="172465"/>
            <a:ext cx="10925492" cy="823912"/>
          </a:xfrm>
        </p:spPr>
        <p:txBody>
          <a:bodyPr anchor="b"/>
          <a:lstStyle/>
          <a:p>
            <a:r>
              <a:rPr lang="en-US"/>
              <a:t>Click to edit Master title style</a:t>
            </a:r>
          </a:p>
        </p:txBody>
      </p:sp>
      <p:sp>
        <p:nvSpPr>
          <p:cNvPr id="3" name="Text Placeholder 2"/>
          <p:cNvSpPr>
            <a:spLocks noGrp="1"/>
          </p:cNvSpPr>
          <p:nvPr>
            <p:ph type="body" idx="1"/>
          </p:nvPr>
        </p:nvSpPr>
        <p:spPr>
          <a:xfrm>
            <a:off x="839789" y="1144715"/>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6862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01385" y="1144715"/>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01385" y="196862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4AF3D789-74FA-4753-B245-B364323F4071}"/>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27539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14500833-DD81-433B-AEFB-26C61E21BECE}"/>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2326790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528925" cy="634219"/>
          </a:xfrm>
        </p:spPr>
        <p:txBody>
          <a:bodyPr/>
          <a:lstStyle/>
          <a:p>
            <a:r>
              <a:rPr lang="en-US"/>
              <a:t>Click to edit Master title style</a:t>
            </a:r>
          </a:p>
        </p:txBody>
      </p:sp>
      <p:sp>
        <p:nvSpPr>
          <p:cNvPr id="8" name="Slide Number Placeholder 5">
            <a:extLst>
              <a:ext uri="{FF2B5EF4-FFF2-40B4-BE49-F238E27FC236}">
                <a16:creationId xmlns:a16="http://schemas.microsoft.com/office/drawing/2014/main" id="{87825C70-D5A5-436D-AACB-4CFC723B82D7}"/>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3920011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974323" cy="634219"/>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253330"/>
            <a:ext cx="10974323" cy="47690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2CB7D99-1B9B-4BF4-885E-6610D32C44F5}"/>
              </a:ext>
            </a:extLst>
          </p:cNvPr>
          <p:cNvGrpSpPr/>
          <p:nvPr userDrawn="1"/>
        </p:nvGrpSpPr>
        <p:grpSpPr>
          <a:xfrm>
            <a:off x="0" y="0"/>
            <a:ext cx="548640" cy="6858000"/>
            <a:chOff x="0" y="0"/>
            <a:chExt cx="411480" cy="5143500"/>
          </a:xfrm>
        </p:grpSpPr>
        <p:sp>
          <p:nvSpPr>
            <p:cNvPr id="11" name="Rectangle 10">
              <a:extLst>
                <a:ext uri="{FF2B5EF4-FFF2-40B4-BE49-F238E27FC236}">
                  <a16:creationId xmlns:a16="http://schemas.microsoft.com/office/drawing/2014/main" id="{48D4EB9B-CFAD-4822-B717-0EBA0ECBB835}"/>
                </a:ext>
              </a:extLst>
            </p:cNvPr>
            <p:cNvSpPr/>
            <p:nvPr/>
          </p:nvSpPr>
          <p:spPr>
            <a:xfrm>
              <a:off x="0" y="0"/>
              <a:ext cx="411480" cy="5143500"/>
            </a:xfrm>
            <a:prstGeom prst="rect">
              <a:avLst/>
            </a:prstGeom>
            <a:solidFill>
              <a:srgbClr val="232B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12" name="Rectangle 11">
              <a:extLst>
                <a:ext uri="{FF2B5EF4-FFF2-40B4-BE49-F238E27FC236}">
                  <a16:creationId xmlns:a16="http://schemas.microsoft.com/office/drawing/2014/main" id="{DC58F39E-A5CD-46C1-AB04-64A30C3F6C08}"/>
                </a:ext>
              </a:extLst>
            </p:cNvPr>
            <p:cNvSpPr/>
            <p:nvPr/>
          </p:nvSpPr>
          <p:spPr>
            <a:xfrm>
              <a:off x="0" y="0"/>
              <a:ext cx="411480" cy="2087880"/>
            </a:xfrm>
            <a:prstGeom prst="rect">
              <a:avLst/>
            </a:prstGeom>
            <a:gradFill>
              <a:gsLst>
                <a:gs pos="0">
                  <a:srgbClr val="C00000"/>
                </a:gs>
                <a:gs pos="100000">
                  <a:srgbClr val="232B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grpSp>
      <p:cxnSp>
        <p:nvCxnSpPr>
          <p:cNvPr id="13" name="Straight Connector 12">
            <a:extLst>
              <a:ext uri="{FF2B5EF4-FFF2-40B4-BE49-F238E27FC236}">
                <a16:creationId xmlns:a16="http://schemas.microsoft.com/office/drawing/2014/main" id="{3876297A-8743-4312-95C7-8C0DB9052BA1}"/>
              </a:ext>
              <a:ext uri="{C183D7F6-B498-43B3-948B-1728B52AA6E4}">
                <adec:decorative xmlns:adec="http://schemas.microsoft.com/office/drawing/2017/decorative" val="1"/>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A706B56-42BE-4BCB-8761-8C28BEF6B966}"/>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3583" t="23994" r="10834" b="17178"/>
          <a:stretch/>
        </p:blipFill>
        <p:spPr>
          <a:xfrm>
            <a:off x="10237640" y="6069769"/>
            <a:ext cx="1892272" cy="731520"/>
          </a:xfrm>
          <a:prstGeom prst="rect">
            <a:avLst/>
          </a:prstGeom>
        </p:spPr>
      </p:pic>
    </p:spTree>
    <p:custDataLst>
      <p:tags r:id="rId14"/>
    </p:custDataLst>
    <p:extLst>
      <p:ext uri="{BB962C8B-B14F-4D97-AF65-F5344CB8AC3E}">
        <p14:creationId xmlns:p14="http://schemas.microsoft.com/office/powerpoint/2010/main" val="1099912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377" rtl="0" eaLnBrk="1" latinLnBrk="0" hangingPunct="1">
        <a:lnSpc>
          <a:spcPct val="90000"/>
        </a:lnSpc>
        <a:spcBef>
          <a:spcPct val="0"/>
        </a:spcBef>
        <a:buNone/>
        <a:defRPr sz="4000" b="1" kern="1200">
          <a:solidFill>
            <a:srgbClr val="232B7C"/>
          </a:solidFill>
          <a:latin typeface="+mn-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97220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232B7C"/>
        </a:buClr>
        <a:buFont typeface="Calibri" panose="020F0502020204030204" pitchFamily="34" charset="0"/>
        <a:buChar char="ꟷ"/>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osc.gov/training/ncfs-system-training/ncfs-help-documents/fa-15-adding-rtu-asset-leased-asset" TargetMode="External"/><Relationship Id="rId2" Type="http://schemas.openxmlformats.org/officeDocument/2006/relationships/slideLayout" Target="../slideLayouts/slideLayout9.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osc.gov/training/ncfs-system-training/ncfs-help-documents/fa-16-removing-exception-and-transaction-lines-fixed-assets" TargetMode="External"/><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s://www.ncosc.gov/state-agency-resources/statewide-policy-directory/10208-statewide-accounting-policy-buildings" TargetMode="External"/><Relationship Id="rId2" Type="http://schemas.openxmlformats.org/officeDocument/2006/relationships/slideLayout" Target="../slideLayouts/slideLayout9.xml"/><Relationship Id="rId1" Type="http://schemas.openxmlformats.org/officeDocument/2006/relationships/tags" Target="../tags/tag21.xml"/><Relationship Id="rId5" Type="http://schemas.openxmlformats.org/officeDocument/2006/relationships/image" Target="../media/image2.png"/><Relationship Id="rId4" Type="http://schemas.openxmlformats.org/officeDocument/2006/relationships/hyperlink" Target="https://www.ncosc.gov/state-agency-resources/statewide-policy-directory/10203-statewide-accounting-policy-maintenanc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ncosc.gov/state-agency-resources/statewide-policy-directory/10507-statewide-accounting-policy-leases-and-sbitas" TargetMode="External"/><Relationship Id="rId2" Type="http://schemas.openxmlformats.org/officeDocument/2006/relationships/slideLayout" Target="../slideLayouts/slideLayout9.xml"/><Relationship Id="rId1" Type="http://schemas.openxmlformats.org/officeDocument/2006/relationships/tags" Target="../tags/tag22.xml"/><Relationship Id="rId5" Type="http://schemas.openxmlformats.org/officeDocument/2006/relationships/image" Target="../media/image2.png"/><Relationship Id="rId4" Type="http://schemas.openxmlformats.org/officeDocument/2006/relationships/hyperlink" Target="https://www.ncosc.gov/training/ncfs-system-training/ncfs-help-documents/fa-15-adding-rtu-asset-leased-asse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cosc.gov/training/ncfs-system-training/ncfs-help-documents/fa-23-suspend-depreciation-asset-during-asset-addition" TargetMode="External"/><Relationship Id="rId2" Type="http://schemas.openxmlformats.org/officeDocument/2006/relationships/slideLayout" Target="../slideLayouts/slideLayout9.xml"/><Relationship Id="rId1" Type="http://schemas.openxmlformats.org/officeDocument/2006/relationships/tags" Target="../tags/tag2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hyperlink" Target="https://www.ncosc.gov/state-agency-resources/statewide-financial-reporting/gasb-resources/gasb-ig-2021-1-question-51-asset-capitalization-policy-individual-assets-significant-aggregate-value" TargetMode="External"/><Relationship Id="rId2" Type="http://schemas.openxmlformats.org/officeDocument/2006/relationships/slideLayout" Target="../slideLayouts/slideLayout9.xml"/><Relationship Id="rId1" Type="http://schemas.openxmlformats.org/officeDocument/2006/relationships/tags" Target="../tags/tag2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osc.gov/training/ncfs-system-training/ncfs-help-documents/fa-20-combining-int-fa-006-and-int-fa-007" TargetMode="External"/><Relationship Id="rId2" Type="http://schemas.openxmlformats.org/officeDocument/2006/relationships/slideLayout" Target="../slideLayouts/slideLayout9.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tags" Target="../tags/tag3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23.xml.rels><?xml version="1.0" encoding="UTF-8" standalone="yes"?>
<Relationships xmlns="http://schemas.openxmlformats.org/package/2006/relationships"><Relationship Id="rId3" Type="http://schemas.openxmlformats.org/officeDocument/2006/relationships/hyperlink" Target="https://www.ncosc.gov/training/ncfs-system-training/ncfs-help-documents/fa-22-editing-previously-deleted-source-lines" TargetMode="External"/><Relationship Id="rId2" Type="http://schemas.openxmlformats.org/officeDocument/2006/relationships/slideLayout" Target="../slideLayouts/slideLayout9.xml"/><Relationship Id="rId1" Type="http://schemas.openxmlformats.org/officeDocument/2006/relationships/tags" Target="../tags/tag3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3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3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6.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9.xml"/><Relationship Id="rId1" Type="http://schemas.openxmlformats.org/officeDocument/2006/relationships/tags" Target="../tags/tag3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ncosc.gov/state-agency-resources/ncfs-resources/2026-communications-archives" TargetMode="External"/><Relationship Id="rId7" Type="http://schemas.openxmlformats.org/officeDocument/2006/relationships/hyperlink" Target="https://www.ncosc.gov/sites/default/files/2026-03/NCFS_FA_Information_Session_Spreadsheet_Deep_Dive.pptx" TargetMode="External"/><Relationship Id="rId2" Type="http://schemas.openxmlformats.org/officeDocument/2006/relationships/slideLayout" Target="../slideLayouts/slideLayout9.xml"/><Relationship Id="rId1" Type="http://schemas.openxmlformats.org/officeDocument/2006/relationships/tags" Target="../tags/tag38.xml"/><Relationship Id="rId6" Type="http://schemas.openxmlformats.org/officeDocument/2006/relationships/hyperlink" Target="https://osc.cloud.nc.gov/NCFS/NCFS_FA_Spreadsheet_Deep_Dive.4.1.26.final.mp4" TargetMode="External"/><Relationship Id="rId5" Type="http://schemas.openxmlformats.org/officeDocument/2006/relationships/hyperlink" Target="https://www.ncosc.gov/sites/default/files/2026-03/NCFS_FA_Information_Session_Transaction_Deep_Dive_Presentation_020426.pptx" TargetMode="External"/><Relationship Id="rId4" Type="http://schemas.openxmlformats.org/officeDocument/2006/relationships/hyperlink" Target="https://osc.cloud.nc.gov/NCFS/NCFS_FA_Transaction_Deep_Dive.2.4.26.mp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1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41.xml"/></Relationships>
</file>

<file path=ppt/slides/_rels/slide33.xml.rels><?xml version="1.0" encoding="UTF-8" standalone="yes"?>
<Relationships xmlns="http://schemas.openxmlformats.org/package/2006/relationships"><Relationship Id="rId3" Type="http://schemas.openxmlformats.org/officeDocument/2006/relationships/hyperlink" Target="https://forms.cloud.microsoft/Pages/ResponsePage.aspx?id=SD_0of5UP0OTeJaLRbxmZcvmTDlNckhKhHTaKvMqaxJURFozM1VKQjRPRDRUWkdJQzlPMFU2MTI0Ri4u" TargetMode="External"/><Relationship Id="rId2" Type="http://schemas.openxmlformats.org/officeDocument/2006/relationships/slideLayout" Target="../slideLayouts/slideLayout9.xml"/><Relationship Id="rId1" Type="http://schemas.openxmlformats.org/officeDocument/2006/relationships/tags" Target="../tags/tag4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3.xml"/></Relationships>
</file>

<file path=ppt/slides/_rels/slide35.xml.rels><?xml version="1.0" encoding="UTF-8" standalone="yes"?>
<Relationships xmlns="http://schemas.openxmlformats.org/package/2006/relationships"><Relationship Id="rId3" Type="http://schemas.openxmlformats.org/officeDocument/2006/relationships/hyperlink" Target="mailto:NCFS@ncosc.gov" TargetMode="External"/><Relationship Id="rId2" Type="http://schemas.openxmlformats.org/officeDocument/2006/relationships/slideLayout" Target="../slideLayouts/slideLayout9.xml"/><Relationship Id="rId1" Type="http://schemas.openxmlformats.org/officeDocument/2006/relationships/tags" Target="../tags/tag44.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A1373-1A56-A7FC-F7B5-9C44A00318FF}"/>
              </a:ext>
            </a:extLst>
          </p:cNvPr>
          <p:cNvSpPr>
            <a:spLocks noGrp="1"/>
          </p:cNvSpPr>
          <p:nvPr>
            <p:ph type="ctrTitle"/>
          </p:nvPr>
        </p:nvSpPr>
        <p:spPr/>
        <p:txBody>
          <a:bodyPr/>
          <a:lstStyle/>
          <a:p>
            <a:r>
              <a:rPr lang="en-US" dirty="0"/>
              <a:t>NCFS Fixed Assets Info Session</a:t>
            </a:r>
          </a:p>
        </p:txBody>
      </p:sp>
      <p:sp>
        <p:nvSpPr>
          <p:cNvPr id="3" name="Subtitle 2">
            <a:extLst>
              <a:ext uri="{FF2B5EF4-FFF2-40B4-BE49-F238E27FC236}">
                <a16:creationId xmlns:a16="http://schemas.microsoft.com/office/drawing/2014/main" id="{39E56437-9761-257A-EC00-D4358F78A0DD}"/>
              </a:ext>
            </a:extLst>
          </p:cNvPr>
          <p:cNvSpPr>
            <a:spLocks noGrp="1"/>
          </p:cNvSpPr>
          <p:nvPr>
            <p:ph type="subTitle" idx="1"/>
          </p:nvPr>
        </p:nvSpPr>
        <p:spPr>
          <a:xfrm>
            <a:off x="3805473" y="3172517"/>
            <a:ext cx="4114800" cy="365125"/>
          </a:xfrm>
        </p:spPr>
        <p:txBody>
          <a:bodyPr vert="horz" lIns="91440" tIns="45720" rIns="91440" bIns="45720" rtlCol="0" anchor="t">
            <a:noAutofit/>
          </a:bodyPr>
          <a:lstStyle/>
          <a:p>
            <a:pPr algn="ctr"/>
            <a:r>
              <a:rPr lang="en-US" sz="4800" b="1" dirty="0">
                <a:solidFill>
                  <a:srgbClr val="232B7C"/>
                </a:solidFill>
                <a:ea typeface="+mj-ea"/>
                <a:cs typeface="+mj-cs"/>
              </a:rPr>
              <a:t>June 3, 2026</a:t>
            </a:r>
          </a:p>
        </p:txBody>
      </p:sp>
    </p:spTree>
    <p:custDataLst>
      <p:tags r:id="rId1"/>
    </p:custDataLst>
    <p:extLst>
      <p:ext uri="{BB962C8B-B14F-4D97-AF65-F5344CB8AC3E}">
        <p14:creationId xmlns:p14="http://schemas.microsoft.com/office/powerpoint/2010/main" val="2496804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30B4-8018-FD06-175A-FC88A049CA6D}"/>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C2A500E-4023-DC0D-9E08-316804390838}"/>
              </a:ext>
            </a:extLst>
          </p:cNvPr>
          <p:cNvSpPr>
            <a:spLocks noGrp="1"/>
          </p:cNvSpPr>
          <p:nvPr>
            <p:ph type="title"/>
          </p:nvPr>
        </p:nvSpPr>
        <p:spPr>
          <a:xfrm>
            <a:off x="838200" y="365125"/>
            <a:ext cx="10974323" cy="634219"/>
          </a:xfrm>
        </p:spPr>
        <p:txBody>
          <a:bodyPr/>
          <a:lstStyle/>
          <a:p>
            <a:r>
              <a:rPr lang="en-US" sz="3200" dirty="0"/>
              <a:t>Year End Fixed Asset Dates</a:t>
            </a:r>
          </a:p>
        </p:txBody>
      </p:sp>
      <p:sp>
        <p:nvSpPr>
          <p:cNvPr id="2" name="Rectangle 1">
            <a:extLst>
              <a:ext uri="{FF2B5EF4-FFF2-40B4-BE49-F238E27FC236}">
                <a16:creationId xmlns:a16="http://schemas.microsoft.com/office/drawing/2014/main" id="{1204B964-1920-F277-2AD2-9390C6F989FE}"/>
              </a:ext>
              <a:ext uri="{C183D7F6-B498-43B3-948B-1728B52AA6E4}">
                <adec:decorative xmlns:adec="http://schemas.microsoft.com/office/drawing/2017/decorative" val="1"/>
              </a:ext>
            </a:extLst>
          </p:cNvPr>
          <p:cNvSpPr/>
          <p:nvPr/>
        </p:nvSpPr>
        <p:spPr>
          <a:xfrm>
            <a:off x="9891252" y="6007510"/>
            <a:ext cx="2300748" cy="8504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3E1DD8BA-5EC8-2075-F53B-3EF870838059}"/>
              </a:ext>
            </a:extLst>
          </p:cNvPr>
          <p:cNvGraphicFramePr>
            <a:graphicFrameLocks noGrp="1"/>
          </p:cNvGraphicFramePr>
          <p:nvPr>
            <p:extLst>
              <p:ext uri="{D42A27DB-BD31-4B8C-83A1-F6EECF244321}">
                <p14:modId xmlns:p14="http://schemas.microsoft.com/office/powerpoint/2010/main" val="3365443129"/>
              </p:ext>
            </p:extLst>
          </p:nvPr>
        </p:nvGraphicFramePr>
        <p:xfrm>
          <a:off x="838199" y="1129505"/>
          <a:ext cx="10974323" cy="5420372"/>
        </p:xfrm>
        <a:graphic>
          <a:graphicData uri="http://schemas.openxmlformats.org/drawingml/2006/table">
            <a:tbl>
              <a:tblPr firstRow="1"/>
              <a:tblGrid>
                <a:gridCol w="2193236">
                  <a:extLst>
                    <a:ext uri="{9D8B030D-6E8A-4147-A177-3AD203B41FA5}">
                      <a16:colId xmlns:a16="http://schemas.microsoft.com/office/drawing/2014/main" val="3881252208"/>
                    </a:ext>
                  </a:extLst>
                </a:gridCol>
                <a:gridCol w="6698974">
                  <a:extLst>
                    <a:ext uri="{9D8B030D-6E8A-4147-A177-3AD203B41FA5}">
                      <a16:colId xmlns:a16="http://schemas.microsoft.com/office/drawing/2014/main" val="3473843577"/>
                    </a:ext>
                  </a:extLst>
                </a:gridCol>
                <a:gridCol w="1023730">
                  <a:extLst>
                    <a:ext uri="{9D8B030D-6E8A-4147-A177-3AD203B41FA5}">
                      <a16:colId xmlns:a16="http://schemas.microsoft.com/office/drawing/2014/main" val="826289357"/>
                    </a:ext>
                  </a:extLst>
                </a:gridCol>
                <a:gridCol w="1058383">
                  <a:extLst>
                    <a:ext uri="{9D8B030D-6E8A-4147-A177-3AD203B41FA5}">
                      <a16:colId xmlns:a16="http://schemas.microsoft.com/office/drawing/2014/main" val="3559808844"/>
                    </a:ext>
                  </a:extLst>
                </a:gridCol>
              </a:tblGrid>
              <a:tr h="265926">
                <a:tc>
                  <a:txBody>
                    <a:bodyPr/>
                    <a:lstStyle/>
                    <a:p>
                      <a:pPr algn="ctr" fontAlgn="ctr">
                        <a:buNone/>
                      </a:pPr>
                      <a:r>
                        <a:rPr lang="en-US" sz="1600" b="1" i="0" u="none" strike="noStrike" dirty="0">
                          <a:solidFill>
                            <a:schemeClr val="bg1"/>
                          </a:solidFill>
                          <a:effectLst/>
                          <a:latin typeface="+mn-lt"/>
                        </a:rPr>
                        <a:t>Task</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buNone/>
                      </a:pPr>
                      <a:r>
                        <a:rPr lang="en-US" sz="1600" b="1" i="0" u="none" strike="noStrike" dirty="0">
                          <a:solidFill>
                            <a:schemeClr val="bg1"/>
                          </a:solidFill>
                          <a:effectLst/>
                          <a:latin typeface="+mn-lt"/>
                        </a:rPr>
                        <a:t>Task Description</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buNone/>
                      </a:pPr>
                      <a:r>
                        <a:rPr lang="en-US" sz="1600" b="1" i="0" u="none" strike="noStrike" dirty="0">
                          <a:solidFill>
                            <a:schemeClr val="bg1"/>
                          </a:solidFill>
                          <a:effectLst/>
                          <a:latin typeface="+mn-lt"/>
                        </a:rPr>
                        <a:t>Start Date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buNone/>
                      </a:pPr>
                      <a:r>
                        <a:rPr lang="en-US" sz="1600" b="1" i="0" u="none" strike="noStrike" dirty="0">
                          <a:solidFill>
                            <a:schemeClr val="bg1"/>
                          </a:solidFill>
                          <a:effectLst/>
                          <a:latin typeface="+mn-lt"/>
                        </a:rPr>
                        <a:t>Complete By Date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47476952"/>
                  </a:ext>
                </a:extLst>
              </a:tr>
              <a:tr h="784565">
                <a:tc>
                  <a:txBody>
                    <a:bodyPr/>
                    <a:lstStyle/>
                    <a:p>
                      <a:pPr marL="182880" algn="l" fontAlgn="ctr">
                        <a:buNone/>
                      </a:pPr>
                      <a:r>
                        <a:rPr lang="en-US" sz="1400" b="0" i="0" u="none" strike="noStrike" dirty="0">
                          <a:solidFill>
                            <a:srgbClr val="000000"/>
                          </a:solidFill>
                          <a:effectLst/>
                          <a:latin typeface="+mn-lt"/>
                        </a:rPr>
                        <a:t>Hold FY2027 Asset activity</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No FY2027 asset transactions should be placed from 7/1 until 7/28 when the July period opens. Confirm the Depreciation period on your fixed assets dashboard shows Jul-26 before entering FY2027 data.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7/1</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rgbClr val="757575"/>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2038480"/>
                  </a:ext>
                </a:extLst>
              </a:tr>
              <a:tr h="1225883">
                <a:tc>
                  <a:txBody>
                    <a:bodyPr/>
                    <a:lstStyle/>
                    <a:p>
                      <a:pPr marL="182880" algn="l" fontAlgn="ctr">
                        <a:buNone/>
                      </a:pPr>
                      <a:r>
                        <a:rPr lang="en-US" sz="1400" b="0" i="0" u="none" strike="noStrike" dirty="0">
                          <a:solidFill>
                            <a:srgbClr val="000000"/>
                          </a:solidFill>
                          <a:effectLst/>
                          <a:latin typeface="+mn-lt"/>
                        </a:rPr>
                        <a:t>Review SBITA and Lease Asset Useful lives and Depreciation</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Review your RTU Leave and SBITA assets on the NC SWCAP Assets Report (FA008) to verify the correct useful lives are used for these assets and their LTD depreciation is correct. Submit a help desk ticket (ncfs@ncosc.gov) to correct assets by</a:t>
                      </a:r>
                      <a:r>
                        <a:rPr lang="en-US" sz="1400" b="1" i="0" u="none" strike="noStrike" dirty="0">
                          <a:solidFill>
                            <a:srgbClr val="FF0000"/>
                          </a:solidFill>
                          <a:effectLst/>
                          <a:latin typeface="+mn-lt"/>
                        </a:rPr>
                        <a:t> </a:t>
                      </a:r>
                      <a:r>
                        <a:rPr lang="en-US" sz="1400" b="1" i="0" u="none" strike="noStrike" dirty="0">
                          <a:solidFill>
                            <a:srgbClr val="C00000"/>
                          </a:solidFill>
                          <a:effectLst/>
                          <a:latin typeface="+mn-lt"/>
                        </a:rPr>
                        <a:t>July 23rd.  </a:t>
                      </a:r>
                      <a:endParaRPr lang="en-US" sz="1400" b="1" i="0" u="none" strike="noStrike" dirty="0">
                        <a:solidFill>
                          <a:srgbClr val="FF0000"/>
                        </a:solidFill>
                        <a:effectLst/>
                        <a:latin typeface="+mn-lt"/>
                      </a:endParaRPr>
                    </a:p>
                    <a:p>
                      <a:pPr marL="182880" algn="l" fontAlgn="ctr">
                        <a:buNone/>
                      </a:pPr>
                      <a:r>
                        <a:rPr lang="en-US" sz="1400" b="0" i="0" u="none" strike="noStrike" dirty="0">
                          <a:solidFill>
                            <a:srgbClr val="000000"/>
                          </a:solidFill>
                          <a:effectLst/>
                          <a:latin typeface="+mn-lt"/>
                        </a:rPr>
                        <a:t>Additional details: </a:t>
                      </a:r>
                      <a:r>
                        <a:rPr lang="en-US" sz="1400" b="0" i="0" u="none" strike="noStrike" dirty="0">
                          <a:solidFill>
                            <a:srgbClr val="000000"/>
                          </a:solidFill>
                          <a:effectLst/>
                          <a:latin typeface="+mn-lt"/>
                          <a:hlinkClick r:id="rId3"/>
                        </a:rPr>
                        <a:t>FA-15 Adding an RTU Asset (Leased Asset)</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7/23</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926640"/>
                  </a:ext>
                </a:extLst>
              </a:tr>
              <a:tr h="931671">
                <a:tc>
                  <a:txBody>
                    <a:bodyPr/>
                    <a:lstStyle/>
                    <a:p>
                      <a:pPr marL="182880" algn="l" fontAlgn="ctr">
                        <a:buNone/>
                      </a:pPr>
                      <a:r>
                        <a:rPr lang="en-US" sz="1400" b="0" i="0" u="none" strike="noStrike" dirty="0">
                          <a:solidFill>
                            <a:srgbClr val="000000"/>
                          </a:solidFill>
                          <a:effectLst/>
                          <a:latin typeface="+mn-lt"/>
                        </a:rPr>
                        <a:t>Fixed asset deadline</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Last day to enter asset data for fiscal year is </a:t>
                      </a:r>
                      <a:r>
                        <a:rPr lang="en-US" sz="1400" b="1" i="0" u="none" strike="noStrike" dirty="0">
                          <a:solidFill>
                            <a:srgbClr val="C00000"/>
                          </a:solidFill>
                          <a:effectLst/>
                          <a:latin typeface="+mn-lt"/>
                        </a:rPr>
                        <a:t>July 26</a:t>
                      </a:r>
                      <a:r>
                        <a:rPr lang="en-US" sz="1400" b="0" i="0" u="none" strike="noStrike" dirty="0">
                          <a:solidFill>
                            <a:srgbClr val="000000"/>
                          </a:solidFill>
                          <a:effectLst/>
                          <a:latin typeface="+mn-lt"/>
                        </a:rPr>
                        <a:t>. Year ending reports (Fixed Assets Outbound Interface to FCCS) are available. Agencies that miss this deadline should submit a help desk ticket to OSC.</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7/26</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2225380"/>
                  </a:ext>
                </a:extLst>
              </a:tr>
              <a:tr h="364262">
                <a:tc>
                  <a:txBody>
                    <a:bodyPr/>
                    <a:lstStyle/>
                    <a:p>
                      <a:pPr marL="182880" algn="l" fontAlgn="ctr">
                        <a:buNone/>
                      </a:pPr>
                      <a:r>
                        <a:rPr lang="en-US" sz="1400" b="0" i="0" u="none" strike="noStrike" dirty="0">
                          <a:solidFill>
                            <a:srgbClr val="000000"/>
                          </a:solidFill>
                          <a:effectLst/>
                          <a:latin typeface="+mn-lt"/>
                        </a:rPr>
                        <a:t>Fixed Assets clear exceptions</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Clear all transfer, adjustment, and retirement exceptions by</a:t>
                      </a:r>
                      <a:r>
                        <a:rPr lang="en-US" sz="1400" b="0" i="0" u="none" strike="noStrike" dirty="0">
                          <a:solidFill>
                            <a:srgbClr val="FF0000"/>
                          </a:solidFill>
                          <a:effectLst/>
                          <a:latin typeface="+mn-lt"/>
                        </a:rPr>
                        <a:t> </a:t>
                      </a:r>
                      <a:r>
                        <a:rPr lang="en-US" sz="1400" b="1" i="0" u="none" strike="noStrike" dirty="0">
                          <a:solidFill>
                            <a:srgbClr val="C00000"/>
                          </a:solidFill>
                          <a:effectLst/>
                          <a:latin typeface="+mn-lt"/>
                        </a:rPr>
                        <a:t>July 26.</a:t>
                      </a:r>
                      <a:endParaRPr lang="en-US" sz="1400" b="0" i="0" u="none" strike="noStrike" dirty="0">
                        <a:solidFill>
                          <a:srgbClr val="C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7/26</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5631635"/>
                  </a:ext>
                </a:extLst>
              </a:tr>
              <a:tr h="364262">
                <a:tc>
                  <a:txBody>
                    <a:bodyPr/>
                    <a:lstStyle/>
                    <a:p>
                      <a:pPr marL="182880" algn="l" fontAlgn="ctr">
                        <a:buNone/>
                      </a:pPr>
                      <a:r>
                        <a:rPr lang="en-US" sz="1400" b="0" i="0" u="none" strike="noStrike" dirty="0">
                          <a:solidFill>
                            <a:srgbClr val="000000"/>
                          </a:solidFill>
                          <a:effectLst/>
                          <a:latin typeface="+mn-lt"/>
                        </a:rPr>
                        <a:t>Asset retirements completed for FY2026</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Retirements must be completed by the 7/26 deadline.  OSC does not have the ability to backdate these transactions.</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7/26</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3563596"/>
                  </a:ext>
                </a:extLst>
              </a:tr>
              <a:tr h="364262">
                <a:tc>
                  <a:txBody>
                    <a:bodyPr/>
                    <a:lstStyle/>
                    <a:p>
                      <a:pPr marL="182880" algn="l" fontAlgn="ctr">
                        <a:buNone/>
                      </a:pPr>
                      <a:r>
                        <a:rPr lang="en-US" sz="1400" b="0" i="0" u="none" strike="noStrike" dirty="0">
                          <a:solidFill>
                            <a:srgbClr val="000000"/>
                          </a:solidFill>
                          <a:effectLst/>
                          <a:latin typeface="+mn-lt"/>
                        </a:rPr>
                        <a:t>Asset transfers completed for FY2026</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Transfers to new accounts must be completed by the 7/26 deadline.  OSC does not have the ability to backdate these transactions.</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7/26</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961084"/>
                  </a:ext>
                </a:extLst>
              </a:tr>
              <a:tr h="539389">
                <a:tc>
                  <a:txBody>
                    <a:bodyPr/>
                    <a:lstStyle/>
                    <a:p>
                      <a:pPr marL="182880" algn="l" fontAlgn="ctr">
                        <a:buNone/>
                      </a:pPr>
                      <a:r>
                        <a:rPr lang="en-US" sz="1400" b="0" i="0" u="none" strike="noStrike" dirty="0">
                          <a:solidFill>
                            <a:srgbClr val="000000"/>
                          </a:solidFill>
                          <a:effectLst/>
                          <a:latin typeface="+mn-lt"/>
                        </a:rPr>
                        <a:t>Begin FY2027 asset activities</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880" algn="l" fontAlgn="ctr">
                        <a:buNone/>
                      </a:pPr>
                      <a:r>
                        <a:rPr lang="en-US" sz="1400" b="0" i="0" u="none" strike="noStrike" dirty="0">
                          <a:solidFill>
                            <a:srgbClr val="000000"/>
                          </a:solidFill>
                          <a:effectLst/>
                          <a:latin typeface="+mn-lt"/>
                        </a:rPr>
                        <a:t>Asset transactions including additions, adjustments, transfers, and retirements for FY2027 assets can begin on July 28th. </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0" i="0" u="none" strike="noStrike" dirty="0">
                          <a:solidFill>
                            <a:schemeClr val="bg1">
                              <a:lumMod val="50000"/>
                            </a:schemeClr>
                          </a:solidFill>
                          <a:effectLst/>
                          <a:latin typeface="+mn-lt"/>
                        </a:rPr>
                        <a:t>N/A</a:t>
                      </a: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400" b="1" i="0" u="none" strike="noStrike" dirty="0">
                          <a:solidFill>
                            <a:srgbClr val="000000"/>
                          </a:solidFill>
                          <a:effectLst/>
                          <a:latin typeface="+mn-lt"/>
                        </a:rPr>
                        <a:t>7/28</a:t>
                      </a:r>
                      <a:endParaRPr lang="en-US" sz="1400" b="0" i="0" u="none" strike="noStrike" dirty="0">
                        <a:solidFill>
                          <a:srgbClr val="000000"/>
                        </a:solidFill>
                        <a:effectLst/>
                        <a:latin typeface="+mn-lt"/>
                      </a:endParaRPr>
                    </a:p>
                  </a:txBody>
                  <a:tcPr marL="5604" marR="5604" marT="5604" marB="336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860898"/>
                  </a:ext>
                </a:extLst>
              </a:tr>
            </a:tbl>
          </a:graphicData>
        </a:graphic>
      </p:graphicFrame>
      <p:sp>
        <p:nvSpPr>
          <p:cNvPr id="3" name="Slide Number Placeholder 2">
            <a:extLst>
              <a:ext uri="{FF2B5EF4-FFF2-40B4-BE49-F238E27FC236}">
                <a16:creationId xmlns:a16="http://schemas.microsoft.com/office/drawing/2014/main" id="{380597B1-831E-D6E5-DF74-690E833C242A}"/>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10</a:t>
            </a:fld>
            <a:endParaRPr lang="en-US" dirty="0"/>
          </a:p>
        </p:txBody>
      </p:sp>
    </p:spTree>
    <p:custDataLst>
      <p:tags r:id="rId1"/>
    </p:custDataLst>
    <p:extLst>
      <p:ext uri="{BB962C8B-B14F-4D97-AF65-F5344CB8AC3E}">
        <p14:creationId xmlns:p14="http://schemas.microsoft.com/office/powerpoint/2010/main" val="1919726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76A38-E3EF-8EB6-3277-50BAE4D8F14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D81664D3-C4FD-2C2B-0621-3B7CA071C326}"/>
              </a:ext>
            </a:extLst>
          </p:cNvPr>
          <p:cNvSpPr>
            <a:spLocks noGrp="1"/>
          </p:cNvSpPr>
          <p:nvPr>
            <p:ph type="title"/>
          </p:nvPr>
        </p:nvSpPr>
        <p:spPr>
          <a:xfrm>
            <a:off x="838200" y="365125"/>
            <a:ext cx="10974323" cy="634219"/>
          </a:xfrm>
        </p:spPr>
        <p:txBody>
          <a:bodyPr/>
          <a:lstStyle/>
          <a:p>
            <a:r>
              <a:rPr lang="en-US" sz="3200" dirty="0"/>
              <a:t>Clear Asset Dashboard Exceptions</a:t>
            </a:r>
          </a:p>
        </p:txBody>
      </p:sp>
      <p:sp>
        <p:nvSpPr>
          <p:cNvPr id="5" name="TextBox 4">
            <a:extLst>
              <a:ext uri="{FF2B5EF4-FFF2-40B4-BE49-F238E27FC236}">
                <a16:creationId xmlns:a16="http://schemas.microsoft.com/office/drawing/2014/main" id="{83482DD6-434C-BE18-C341-2D61E77BFC73}"/>
              </a:ext>
            </a:extLst>
          </p:cNvPr>
          <p:cNvSpPr txBox="1"/>
          <p:nvPr/>
        </p:nvSpPr>
        <p:spPr>
          <a:xfrm>
            <a:off x="838200" y="1240213"/>
            <a:ext cx="10793361" cy="4357475"/>
          </a:xfrm>
          <a:prstGeom prst="rect">
            <a:avLst/>
          </a:prstGeom>
          <a:noFill/>
        </p:spPr>
        <p:txBody>
          <a:bodyPr wrap="square" rtlCol="0">
            <a:spAutoFit/>
          </a:bodyPr>
          <a:lstStyle/>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Exceptions appear on the asset dashboard whenever errors during a transaction occur.</a:t>
            </a:r>
            <a:endParaRPr lang="en-US" sz="24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Year-End task to manage all exceptions prior to year close.</a:t>
            </a:r>
            <a:endParaRPr lang="en-US" sz="24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Many exceptions require no further action, but action should be considered.</a:t>
            </a:r>
          </a:p>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QRG: </a:t>
            </a:r>
            <a:r>
              <a:rPr lang="en-US" sz="2400" kern="100" dirty="0">
                <a:effectLst/>
                <a:ea typeface="Aptos" panose="020B0004020202020204" pitchFamily="34" charset="0"/>
                <a:cs typeface="Times New Roman" panose="02020603050405020304" pitchFamily="18" charset="0"/>
                <a:hlinkClick r:id="rId3"/>
              </a:rPr>
              <a:t>FA-16 Removing Exception and Transaction Lines in Fixed Assets</a:t>
            </a:r>
            <a:endParaRPr lang="en-US" sz="2400" kern="100" dirty="0">
              <a:effectLst/>
              <a:ea typeface="Aptos" panose="020B0004020202020204" pitchFamily="34" charset="0"/>
              <a:cs typeface="Times New Roman" panose="02020603050405020304" pitchFamily="18" charset="0"/>
            </a:endParaRPr>
          </a:p>
          <a:p>
            <a:pPr lvl="1">
              <a:lnSpc>
                <a:spcPct val="300000"/>
              </a:lnSpc>
              <a:spcBef>
                <a:spcPts val="4200"/>
              </a:spcBef>
              <a:spcAft>
                <a:spcPts val="600"/>
              </a:spcAft>
            </a:pPr>
            <a:r>
              <a:rPr lang="en-US" sz="2800" b="1" kern="100" dirty="0">
                <a:ea typeface="Aptos" panose="020B0004020202020204" pitchFamily="34" charset="0"/>
                <a:cs typeface="Times New Roman" panose="02020603050405020304" pitchFamily="18" charset="0"/>
              </a:rPr>
              <a:t>Demonstration</a:t>
            </a:r>
          </a:p>
        </p:txBody>
      </p:sp>
      <p:pic>
        <p:nvPicPr>
          <p:cNvPr id="4" name="Picture 3">
            <a:extLst>
              <a:ext uri="{FF2B5EF4-FFF2-40B4-BE49-F238E27FC236}">
                <a16:creationId xmlns:a16="http://schemas.microsoft.com/office/drawing/2014/main" id="{F5AB9A6D-5030-A244-CB4E-F70DE81FBC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7EF940F0-2044-7F62-4684-EE49E2FF70B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11</a:t>
            </a:fld>
            <a:endParaRPr lang="en-US" dirty="0"/>
          </a:p>
        </p:txBody>
      </p:sp>
    </p:spTree>
    <p:custDataLst>
      <p:tags r:id="rId1"/>
    </p:custDataLst>
    <p:extLst>
      <p:ext uri="{BB962C8B-B14F-4D97-AF65-F5344CB8AC3E}">
        <p14:creationId xmlns:p14="http://schemas.microsoft.com/office/powerpoint/2010/main" val="1703508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1259-72C0-E9E1-E4D5-646A2C6D9879}"/>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BB1882EB-193E-6453-7497-685B730C9B8D}"/>
              </a:ext>
            </a:extLst>
          </p:cNvPr>
          <p:cNvSpPr>
            <a:spLocks noGrp="1"/>
          </p:cNvSpPr>
          <p:nvPr>
            <p:ph type="title"/>
          </p:nvPr>
        </p:nvSpPr>
        <p:spPr>
          <a:xfrm>
            <a:off x="838200" y="365125"/>
            <a:ext cx="10974323" cy="634219"/>
          </a:xfrm>
        </p:spPr>
        <p:txBody>
          <a:bodyPr/>
          <a:lstStyle/>
          <a:p>
            <a:r>
              <a:rPr lang="en-US" sz="3200" dirty="0"/>
              <a:t>CIP Assets</a:t>
            </a:r>
          </a:p>
        </p:txBody>
      </p:sp>
      <p:sp>
        <p:nvSpPr>
          <p:cNvPr id="5" name="TextBox 4">
            <a:extLst>
              <a:ext uri="{FF2B5EF4-FFF2-40B4-BE49-F238E27FC236}">
                <a16:creationId xmlns:a16="http://schemas.microsoft.com/office/drawing/2014/main" id="{A2093C22-BB3B-CCF9-C032-0037536A7345}"/>
              </a:ext>
            </a:extLst>
          </p:cNvPr>
          <p:cNvSpPr txBox="1"/>
          <p:nvPr/>
        </p:nvSpPr>
        <p:spPr>
          <a:xfrm>
            <a:off x="838200" y="1240213"/>
            <a:ext cx="10793361" cy="4542462"/>
          </a:xfrm>
          <a:prstGeom prst="rect">
            <a:avLst/>
          </a:prstGeom>
          <a:noFill/>
        </p:spPr>
        <p:txBody>
          <a:bodyPr wrap="square" rtlCol="0">
            <a:spAutoFit/>
          </a:bodyPr>
          <a:lstStyle/>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Track outside of NCFS</a:t>
            </a: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Add asset to NCFS once project is complete.</a:t>
            </a: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Decrease from CIP once project is complete.</a:t>
            </a:r>
            <a:endParaRPr lang="en-US" sz="2400" kern="100" dirty="0">
              <a:effectLst/>
              <a:ea typeface="Aptos" panose="020B0004020202020204" pitchFamily="34" charset="0"/>
              <a:cs typeface="Times New Roman" panose="02020603050405020304" pitchFamily="18" charset="0"/>
            </a:endParaRPr>
          </a:p>
          <a:p>
            <a:pPr marL="1257300" marR="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ACFR worksheet 202</a:t>
            </a:r>
            <a:endParaRPr lang="en-US" sz="2400" kern="100" dirty="0">
              <a:effectLst/>
              <a:ea typeface="Aptos" panose="020B0004020202020204" pitchFamily="34" charset="0"/>
              <a:cs typeface="Times New Roman" panose="02020603050405020304" pitchFamily="18" charset="0"/>
            </a:endParaRPr>
          </a:p>
          <a:p>
            <a:pPr marL="1257300" marR="0" lvl="2"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hlinkClick r:id="rId3"/>
              </a:rPr>
              <a:t>102.08 - Statewide Accounting Policy – Buildings Policy</a:t>
            </a:r>
            <a:endParaRPr lang="en-US" sz="2400" kern="100" dirty="0">
              <a:effectLst/>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Maintenance and Repairs</a:t>
            </a:r>
          </a:p>
          <a:p>
            <a:pPr marL="1257300" marR="0" lvl="2"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Expensed regardless of cost if it doesn’t meet criteria for a CIP.</a:t>
            </a:r>
          </a:p>
          <a:p>
            <a:pPr marL="1257300" marR="0" lvl="2"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hlinkClick r:id="rId4"/>
              </a:rPr>
              <a:t>102.03 - Statewide Accounting Policy - Maintenance</a:t>
            </a:r>
            <a:endParaRPr lang="en-US" sz="2400" kern="100" dirty="0">
              <a:effectLs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3D0A3363-AD73-A904-09CF-78BCE4D780A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F1BB835F-DC1D-2E08-3836-2E222F72EB0B}"/>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12</a:t>
            </a:fld>
            <a:endParaRPr lang="en-US" dirty="0"/>
          </a:p>
        </p:txBody>
      </p:sp>
    </p:spTree>
    <p:custDataLst>
      <p:tags r:id="rId1"/>
    </p:custDataLst>
    <p:extLst>
      <p:ext uri="{BB962C8B-B14F-4D97-AF65-F5344CB8AC3E}">
        <p14:creationId xmlns:p14="http://schemas.microsoft.com/office/powerpoint/2010/main" val="990126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3B7B7-268F-A128-2AED-78DE0206F24E}"/>
              </a:ext>
            </a:extLst>
          </p:cNvPr>
          <p:cNvSpPr>
            <a:spLocks noGrp="1"/>
          </p:cNvSpPr>
          <p:nvPr>
            <p:ph type="title"/>
          </p:nvPr>
        </p:nvSpPr>
        <p:spPr/>
        <p:txBody>
          <a:bodyPr/>
          <a:lstStyle/>
          <a:p>
            <a:r>
              <a:rPr lang="en-US" sz="3200" dirty="0"/>
              <a:t>Additions – RTU+SBITA </a:t>
            </a:r>
          </a:p>
        </p:txBody>
      </p:sp>
      <p:sp>
        <p:nvSpPr>
          <p:cNvPr id="5" name="TextBox 4">
            <a:extLst>
              <a:ext uri="{FF2B5EF4-FFF2-40B4-BE49-F238E27FC236}">
                <a16:creationId xmlns:a16="http://schemas.microsoft.com/office/drawing/2014/main" id="{DE079A4D-763C-C750-B022-87C597960214}"/>
              </a:ext>
            </a:extLst>
          </p:cNvPr>
          <p:cNvSpPr txBox="1"/>
          <p:nvPr/>
        </p:nvSpPr>
        <p:spPr>
          <a:xfrm>
            <a:off x="838200" y="1146827"/>
            <a:ext cx="10793361" cy="2806602"/>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400" dirty="0"/>
              <a:t>Track within NCFS</a:t>
            </a:r>
          </a:p>
          <a:p>
            <a:pPr marL="1257300" lvl="2" indent="-342900">
              <a:lnSpc>
                <a:spcPct val="115000"/>
              </a:lnSpc>
              <a:spcBef>
                <a:spcPts val="600"/>
              </a:spcBef>
              <a:spcAft>
                <a:spcPts val="600"/>
              </a:spcAft>
              <a:buFont typeface="Arial" panose="020B0604020202020204" pitchFamily="34" charset="0"/>
              <a:buChar char="•"/>
            </a:pPr>
            <a:r>
              <a:rPr lang="en-US" sz="2400" dirty="0"/>
              <a:t>Add asset and change useful life to lease term.</a:t>
            </a:r>
          </a:p>
          <a:p>
            <a:pPr marL="1257300" lvl="2" indent="-342900">
              <a:lnSpc>
                <a:spcPct val="115000"/>
              </a:lnSpc>
              <a:spcBef>
                <a:spcPts val="600"/>
              </a:spcBef>
              <a:spcAft>
                <a:spcPts val="600"/>
              </a:spcAft>
              <a:buFont typeface="Arial" panose="020B0604020202020204" pitchFamily="34" charset="0"/>
              <a:buChar char="•"/>
            </a:pPr>
            <a:r>
              <a:rPr lang="en-US" sz="2400" dirty="0"/>
              <a:t>Notify OSC to correct the useful life in the GASB Book.</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sym typeface="Wingdings" panose="05000000000000000000" pitchFamily="2" charset="2"/>
                <a:hlinkClick r:id="rId3"/>
              </a:rPr>
              <a:t>105.07 - Statewide Accounting Policy - Leases and SBITAs</a:t>
            </a:r>
            <a:endParaRPr lang="en-US" sz="2400" kern="100" dirty="0">
              <a:ea typeface="Aptos" panose="020B0004020202020204" pitchFamily="34" charset="0"/>
              <a:cs typeface="Times New Roman" panose="02020603050405020304" pitchFamily="18" charset="0"/>
              <a:sym typeface="Wingdings" panose="05000000000000000000" pitchFamily="2" charset="2"/>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sym typeface="Wingdings" panose="05000000000000000000" pitchFamily="2" charset="2"/>
              </a:rPr>
              <a:t>QRG: </a:t>
            </a:r>
            <a:r>
              <a:rPr lang="en-US" sz="2400" kern="100" dirty="0">
                <a:ea typeface="Aptos" panose="020B0004020202020204" pitchFamily="34" charset="0"/>
                <a:cs typeface="Times New Roman" panose="02020603050405020304" pitchFamily="18" charset="0"/>
                <a:sym typeface="Wingdings" panose="05000000000000000000" pitchFamily="2" charset="2"/>
                <a:hlinkClick r:id="rId4"/>
              </a:rPr>
              <a:t>FA-15 Adding an RTU Asset (Leased Asset)</a:t>
            </a:r>
            <a:endParaRPr lang="en-US" sz="2400" kern="100" dirty="0">
              <a:ea typeface="Aptos" panose="020B0004020202020204" pitchFamily="34" charset="0"/>
              <a:cs typeface="Times New Roman" panose="02020603050405020304" pitchFamily="18" charset="0"/>
              <a:sym typeface="Wingdings" panose="05000000000000000000" pitchFamily="2" charset="2"/>
            </a:endParaRPr>
          </a:p>
        </p:txBody>
      </p:sp>
      <p:pic>
        <p:nvPicPr>
          <p:cNvPr id="4" name="Picture 3">
            <a:extLst>
              <a:ext uri="{FF2B5EF4-FFF2-40B4-BE49-F238E27FC236}">
                <a16:creationId xmlns:a16="http://schemas.microsoft.com/office/drawing/2014/main" id="{744EADDC-F143-2EDA-C95E-23EE53D9012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CA2BE737-90FC-1298-3978-9844C6CD80FA}"/>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13</a:t>
            </a:fld>
            <a:endParaRPr lang="en-US"/>
          </a:p>
        </p:txBody>
      </p:sp>
    </p:spTree>
    <p:custDataLst>
      <p:tags r:id="rId1"/>
    </p:custDataLst>
    <p:extLst>
      <p:ext uri="{BB962C8B-B14F-4D97-AF65-F5344CB8AC3E}">
        <p14:creationId xmlns:p14="http://schemas.microsoft.com/office/powerpoint/2010/main" val="2138938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64024-1E32-6F09-1A77-2BBDFBF96F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87E96-8440-E357-08AA-58E41BBF7036}"/>
              </a:ext>
            </a:extLst>
          </p:cNvPr>
          <p:cNvSpPr>
            <a:spLocks noGrp="1"/>
          </p:cNvSpPr>
          <p:nvPr>
            <p:ph type="title"/>
          </p:nvPr>
        </p:nvSpPr>
        <p:spPr/>
        <p:txBody>
          <a:bodyPr/>
          <a:lstStyle/>
          <a:p>
            <a:r>
              <a:rPr lang="en-US" sz="3200" dirty="0"/>
              <a:t>RTU+SBITA – Manual Depreciation Strategy</a:t>
            </a:r>
          </a:p>
        </p:txBody>
      </p:sp>
      <p:sp>
        <p:nvSpPr>
          <p:cNvPr id="5" name="TextBox 4">
            <a:extLst>
              <a:ext uri="{FF2B5EF4-FFF2-40B4-BE49-F238E27FC236}">
                <a16:creationId xmlns:a16="http://schemas.microsoft.com/office/drawing/2014/main" id="{F0C4CD0E-F6BD-5CE5-AE9A-10CB5FC4EF31}"/>
              </a:ext>
            </a:extLst>
          </p:cNvPr>
          <p:cNvSpPr txBox="1"/>
          <p:nvPr/>
        </p:nvSpPr>
        <p:spPr>
          <a:xfrm>
            <a:off x="838200" y="999344"/>
            <a:ext cx="10793361" cy="4080797"/>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Option to pause depreciation for RTU &amp; SBITA which are unlikely to follow a STL and Half-Year depreciation schedule.</a:t>
            </a:r>
            <a:endParaRPr lang="en-US" sz="2400" kern="100" dirty="0">
              <a:effectLst/>
              <a:ea typeface="Aptos" panose="020B0004020202020204" pitchFamily="34" charset="0"/>
              <a:cs typeface="Times New Roman" panose="02020603050405020304" pitchFamily="18" charset="0"/>
              <a:sym typeface="Wingdings" panose="05000000000000000000" pitchFamily="2" charset="2"/>
            </a:endParaRP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sym typeface="Wingdings" panose="05000000000000000000" pitchFamily="2" charset="2"/>
              </a:rPr>
              <a:t>Add the asset with suspended depreciation. Place a ticket to OSC to suspend depreciation on a posted asset.</a:t>
            </a:r>
          </a:p>
          <a:p>
            <a:pPr marL="1257300" lvl="2"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sym typeface="Wingdings" panose="05000000000000000000" pitchFamily="2" charset="2"/>
              </a:rPr>
              <a:t>Track outlay outside of NCFS.</a:t>
            </a: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sym typeface="Wingdings" panose="05000000000000000000" pitchFamily="2" charset="2"/>
              </a:rPr>
              <a:t>Place a ticket to OSC before Year-End with manual depreciation entry requests.</a:t>
            </a:r>
            <a:endParaRPr lang="en-US" sz="2400" kern="100" dirty="0">
              <a:effectLst/>
              <a:ea typeface="Aptos" panose="020B0004020202020204" pitchFamily="34" charset="0"/>
              <a:cs typeface="Times New Roman" panose="02020603050405020304" pitchFamily="18" charset="0"/>
              <a:sym typeface="Wingdings" panose="05000000000000000000" pitchFamily="2" charset="2"/>
            </a:endParaRP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QRG: </a:t>
            </a:r>
            <a:r>
              <a:rPr lang="en-US" sz="2400" kern="100" dirty="0">
                <a:ea typeface="Aptos" panose="020B0004020202020204" pitchFamily="34" charset="0"/>
                <a:cs typeface="Times New Roman" panose="02020603050405020304" pitchFamily="18" charset="0"/>
                <a:hlinkClick r:id="rId3"/>
              </a:rPr>
              <a:t>FA-23 Suspend Depreciation of an Asset During Asset Addition</a:t>
            </a:r>
            <a:endParaRPr lang="en-US" sz="2400" kern="100" dirty="0">
              <a:effectLst/>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26FC53A-B590-4565-3699-D88C4688771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F5CFCF1C-116B-285F-43C5-E65754D92907}"/>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14</a:t>
            </a:fld>
            <a:endParaRPr lang="en-US"/>
          </a:p>
        </p:txBody>
      </p:sp>
    </p:spTree>
    <p:custDataLst>
      <p:tags r:id="rId1"/>
    </p:custDataLst>
    <p:extLst>
      <p:ext uri="{BB962C8B-B14F-4D97-AF65-F5344CB8AC3E}">
        <p14:creationId xmlns:p14="http://schemas.microsoft.com/office/powerpoint/2010/main" val="87880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ED03F-FF44-CA8E-0015-59BB2D5FC02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B52DEBFD-F05D-8DC0-7D7C-D73D4E615E08}"/>
              </a:ext>
            </a:extLst>
          </p:cNvPr>
          <p:cNvSpPr>
            <a:spLocks noGrp="1"/>
          </p:cNvSpPr>
          <p:nvPr>
            <p:ph type="title"/>
          </p:nvPr>
        </p:nvSpPr>
        <p:spPr>
          <a:xfrm>
            <a:off x="838200" y="365125"/>
            <a:ext cx="10974323" cy="634219"/>
          </a:xfrm>
        </p:spPr>
        <p:txBody>
          <a:bodyPr/>
          <a:lstStyle/>
          <a:p>
            <a:r>
              <a:rPr lang="en-US" sz="3200" dirty="0"/>
              <a:t>Additions - Grouped Assets</a:t>
            </a:r>
          </a:p>
        </p:txBody>
      </p:sp>
      <p:sp>
        <p:nvSpPr>
          <p:cNvPr id="5" name="TextBox 4">
            <a:extLst>
              <a:ext uri="{FF2B5EF4-FFF2-40B4-BE49-F238E27FC236}">
                <a16:creationId xmlns:a16="http://schemas.microsoft.com/office/drawing/2014/main" id="{024DEA3F-55CF-3ABD-3A8D-4D7BF391ED8D}"/>
              </a:ext>
            </a:extLst>
          </p:cNvPr>
          <p:cNvSpPr txBox="1"/>
          <p:nvPr/>
        </p:nvSpPr>
        <p:spPr>
          <a:xfrm>
            <a:off x="838200" y="1153031"/>
            <a:ext cx="11172825" cy="5130892"/>
          </a:xfrm>
          <a:prstGeom prst="rect">
            <a:avLst/>
          </a:prstGeom>
          <a:noFill/>
        </p:spPr>
        <p:txBody>
          <a:bodyPr wrap="square" rtlCol="0">
            <a:spAutoFit/>
          </a:bodyPr>
          <a:lstStyle/>
          <a:p>
            <a:pPr marL="800100" marR="0" lvl="1" indent="-342900">
              <a:lnSpc>
                <a:spcPct val="115000"/>
              </a:lnSpc>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Grouped Assets are assets whose individual costs are less than the capitalization threshold for an individual asset when purchased as a group of similar assets at or near the same time and the aggregate value is significant.</a:t>
            </a:r>
          </a:p>
          <a:p>
            <a:pPr marL="1257300" lvl="2"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A manually added Capitalized Asset representing a group of under capitalization threshold assets where the aggregate value is significant.</a:t>
            </a:r>
          </a:p>
          <a:p>
            <a:pPr marL="1257300" lvl="2"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All assets within a Grouped Asset must be of the same asset minor category.</a:t>
            </a:r>
          </a:p>
          <a:p>
            <a:pPr marL="1257300" lvl="2"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Professional judgement will be required to determine if a Grouped Asset should be entered.</a:t>
            </a:r>
          </a:p>
          <a:p>
            <a:pPr marL="1257300" lvl="2"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Grouped Asset Guidance: </a:t>
            </a:r>
            <a:r>
              <a:rPr lang="en-US" sz="2200" kern="100" dirty="0">
                <a:ea typeface="Aptos" panose="020B0004020202020204" pitchFamily="34" charset="0"/>
                <a:cs typeface="Times New Roman" panose="02020603050405020304" pitchFamily="18" charset="0"/>
                <a:hlinkClick r:id="rId3"/>
              </a:rPr>
              <a:t>GASB IG 2021-1 Question 5.1 Asset Capitalization Policy for Individual Assets with Significant Aggregate Value</a:t>
            </a:r>
            <a:endParaRPr lang="en-US" sz="2200" kern="100" dirty="0">
              <a:effectLst/>
              <a:ea typeface="Aptos" panose="020B0004020202020204" pitchFamily="34" charset="0"/>
              <a:cs typeface="Times New Roman" panose="02020603050405020304" pitchFamily="18" charset="0"/>
            </a:endParaRPr>
          </a:p>
          <a:p>
            <a:pPr marL="800100" marR="0" lvl="1"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Grouped Asset should be added with the following description formula:</a:t>
            </a:r>
          </a:p>
          <a:p>
            <a:pPr marL="1257300" lvl="2" indent="-342900">
              <a:lnSpc>
                <a:spcPct val="115000"/>
              </a:lnSpc>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GROUPED ASSET FY## “Minor Asset Category” </a:t>
            </a:r>
          </a:p>
          <a:p>
            <a:pPr marL="1257300" lvl="2" indent="-342900">
              <a:lnSpc>
                <a:spcPct val="115000"/>
              </a:lnSpc>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Example: </a:t>
            </a:r>
            <a:r>
              <a:rPr lang="en-US" sz="2200" b="0" i="0" dirty="0">
                <a:effectLst/>
              </a:rPr>
              <a:t>GROUPED ASSET FY21 EQUIPMENT PC PRINTER</a:t>
            </a:r>
            <a:endParaRPr lang="en-US" sz="2200" kern="100" dirty="0">
              <a:effectLs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F043ABA-51CE-8ADC-1CBA-6BD4C4E85F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6EF6DB4E-D570-B275-7DAD-FB3C6663CAAE}"/>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15</a:t>
            </a:fld>
            <a:endParaRPr lang="en-US" dirty="0"/>
          </a:p>
        </p:txBody>
      </p:sp>
    </p:spTree>
    <p:custDataLst>
      <p:tags r:id="rId1"/>
    </p:custDataLst>
    <p:extLst>
      <p:ext uri="{BB962C8B-B14F-4D97-AF65-F5344CB8AC3E}">
        <p14:creationId xmlns:p14="http://schemas.microsoft.com/office/powerpoint/2010/main" val="319346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C068B-EE63-CDDB-63DB-B661A16017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0A5BF6A-65F9-C70C-FB73-24DF2C9B1F02}"/>
              </a:ext>
            </a:extLst>
          </p:cNvPr>
          <p:cNvSpPr>
            <a:spLocks noGrp="1"/>
          </p:cNvSpPr>
          <p:nvPr>
            <p:ph type="ctrTitle"/>
          </p:nvPr>
        </p:nvSpPr>
        <p:spPr/>
        <p:txBody>
          <a:bodyPr/>
          <a:lstStyle/>
          <a:p>
            <a:r>
              <a:rPr lang="en-US" dirty="0"/>
              <a:t>Fixed Assets Reporting</a:t>
            </a:r>
          </a:p>
        </p:txBody>
      </p:sp>
    </p:spTree>
    <p:custDataLst>
      <p:tags r:id="rId1"/>
    </p:custDataLst>
    <p:extLst>
      <p:ext uri="{BB962C8B-B14F-4D97-AF65-F5344CB8AC3E}">
        <p14:creationId xmlns:p14="http://schemas.microsoft.com/office/powerpoint/2010/main" val="776987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D3B1B-F6E8-AF31-B1C1-97D4C511307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819DAF4F-81DE-9BE3-6A6F-112FF9E0913D}"/>
              </a:ext>
            </a:extLst>
          </p:cNvPr>
          <p:cNvSpPr>
            <a:spLocks noGrp="1"/>
          </p:cNvSpPr>
          <p:nvPr>
            <p:ph type="title"/>
          </p:nvPr>
        </p:nvSpPr>
        <p:spPr>
          <a:xfrm>
            <a:off x="838200" y="365125"/>
            <a:ext cx="10974323" cy="634219"/>
          </a:xfrm>
        </p:spPr>
        <p:txBody>
          <a:bodyPr/>
          <a:lstStyle/>
          <a:p>
            <a:r>
              <a:rPr lang="en-US" sz="3200" dirty="0"/>
              <a:t>Fixed Assets Reports</a:t>
            </a:r>
          </a:p>
        </p:txBody>
      </p:sp>
      <p:sp>
        <p:nvSpPr>
          <p:cNvPr id="5" name="TextBox 4">
            <a:extLst>
              <a:ext uri="{FF2B5EF4-FFF2-40B4-BE49-F238E27FC236}">
                <a16:creationId xmlns:a16="http://schemas.microsoft.com/office/drawing/2014/main" id="{BA1C711A-A5CC-88A5-D3CE-FE9C894854F1}"/>
              </a:ext>
            </a:extLst>
          </p:cNvPr>
          <p:cNvSpPr txBox="1"/>
          <p:nvPr/>
        </p:nvSpPr>
        <p:spPr>
          <a:xfrm>
            <a:off x="838200" y="1286074"/>
            <a:ext cx="10793361" cy="2652714"/>
          </a:xfrm>
          <a:prstGeom prst="rect">
            <a:avLst/>
          </a:prstGeom>
          <a:noFill/>
        </p:spPr>
        <p:txBody>
          <a:bodyPr wrap="square" rtlCol="0">
            <a:spAutoFit/>
          </a:bodyPr>
          <a:lstStyle/>
          <a:p>
            <a:pPr marL="80010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FBR Fixed Assets Outbound Interface to FCCS Report &amp; FBR Fixed Assets Begin Balance Outbound Interface to FCCS Report (INTFA006 + INTFA007)</a:t>
            </a:r>
            <a:endParaRPr lang="fr-FR" sz="24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fr-FR" sz="2400" kern="100" dirty="0">
                <a:effectLst/>
                <a:ea typeface="Aptos" panose="020B0004020202020204" pitchFamily="34" charset="0"/>
                <a:cs typeface="Times New Roman" panose="02020603050405020304" pitchFamily="18" charset="0"/>
              </a:rPr>
              <a:t>NC Asset Type </a:t>
            </a:r>
            <a:r>
              <a:rPr lang="fr-FR" sz="2400" kern="100" dirty="0" err="1">
                <a:effectLst/>
                <a:ea typeface="Aptos" panose="020B0004020202020204" pitchFamily="34" charset="0"/>
                <a:cs typeface="Times New Roman" panose="02020603050405020304" pitchFamily="18" charset="0"/>
              </a:rPr>
              <a:t>Reconciliation</a:t>
            </a:r>
            <a:r>
              <a:rPr lang="fr-FR" sz="2400" kern="100" dirty="0">
                <a:effectLst/>
                <a:ea typeface="Aptos" panose="020B0004020202020204" pitchFamily="34" charset="0"/>
                <a:cs typeface="Times New Roman" panose="02020603050405020304" pitchFamily="18" charset="0"/>
              </a:rPr>
              <a:t> Report (RPTFA012)</a:t>
            </a:r>
            <a:endParaRPr lang="en-US" sz="2400" kern="100" dirty="0">
              <a:effectLst/>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NC Deleted Capitalized Source Lines Report (RPTFA002)</a:t>
            </a: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Asset transaction reports (FA013, FA014, FA016, and FA015)</a:t>
            </a:r>
          </a:p>
        </p:txBody>
      </p:sp>
      <p:pic>
        <p:nvPicPr>
          <p:cNvPr id="2" name="Picture 1">
            <a:extLst>
              <a:ext uri="{FF2B5EF4-FFF2-40B4-BE49-F238E27FC236}">
                <a16:creationId xmlns:a16="http://schemas.microsoft.com/office/drawing/2014/main" id="{EEE5D74D-EDA9-D968-6FAF-A10EC8252A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E5A3BAA5-4029-6657-5093-1EE374CF1142}"/>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17</a:t>
            </a:fld>
            <a:endParaRPr lang="en-US" dirty="0"/>
          </a:p>
        </p:txBody>
      </p:sp>
    </p:spTree>
    <p:custDataLst>
      <p:tags r:id="rId1"/>
    </p:custDataLst>
    <p:extLst>
      <p:ext uri="{BB962C8B-B14F-4D97-AF65-F5344CB8AC3E}">
        <p14:creationId xmlns:p14="http://schemas.microsoft.com/office/powerpoint/2010/main" val="1723425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1DC23-907A-0342-6F4F-64BEF4A5340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E8833D1-5B37-764A-06E9-46165710F8AD}"/>
              </a:ext>
            </a:extLst>
          </p:cNvPr>
          <p:cNvSpPr>
            <a:spLocks noGrp="1"/>
          </p:cNvSpPr>
          <p:nvPr>
            <p:ph type="title"/>
          </p:nvPr>
        </p:nvSpPr>
        <p:spPr>
          <a:xfrm>
            <a:off x="838200" y="365125"/>
            <a:ext cx="10974323" cy="634219"/>
          </a:xfrm>
        </p:spPr>
        <p:txBody>
          <a:bodyPr/>
          <a:lstStyle/>
          <a:p>
            <a:r>
              <a:rPr lang="en-US" sz="3200" dirty="0"/>
              <a:t>INT-FA-006 vs INT-FA-007</a:t>
            </a:r>
          </a:p>
        </p:txBody>
      </p:sp>
      <p:sp>
        <p:nvSpPr>
          <p:cNvPr id="9" name="TextBox 8">
            <a:extLst>
              <a:ext uri="{FF2B5EF4-FFF2-40B4-BE49-F238E27FC236}">
                <a16:creationId xmlns:a16="http://schemas.microsoft.com/office/drawing/2014/main" id="{997F682A-88E5-721D-3865-FCEEE3FA8F28}"/>
              </a:ext>
            </a:extLst>
          </p:cNvPr>
          <p:cNvSpPr txBox="1"/>
          <p:nvPr/>
        </p:nvSpPr>
        <p:spPr>
          <a:xfrm>
            <a:off x="838200" y="999344"/>
            <a:ext cx="11092543" cy="1341586"/>
          </a:xfrm>
          <a:prstGeom prst="rect">
            <a:avLst/>
          </a:prstGeom>
          <a:noFill/>
        </p:spPr>
        <p:txBody>
          <a:bodyPr wrap="square" rtlCol="0">
            <a:spAutoFit/>
          </a:bodyPr>
          <a:lstStyle/>
          <a:p>
            <a:pPr marL="800100" marR="0" lvl="1" indent="-342900">
              <a:lnSpc>
                <a:spcPct val="115000"/>
              </a:lnSpc>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Year-End reconciliation reports</a:t>
            </a:r>
          </a:p>
          <a:p>
            <a:pPr marL="800100" marR="0" lvl="1" indent="-342900">
              <a:lnSpc>
                <a:spcPct val="115000"/>
              </a:lnSpc>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These reports are designed to be combined and viewed together.</a:t>
            </a:r>
            <a:endParaRPr lang="en-US" sz="2400" kern="100" dirty="0">
              <a:effectLst/>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QRG: </a:t>
            </a:r>
            <a:r>
              <a:rPr lang="en-US" sz="2400" kern="100" dirty="0">
                <a:ea typeface="Aptos" panose="020B0004020202020204" pitchFamily="34" charset="0"/>
                <a:cs typeface="Times New Roman" panose="02020603050405020304" pitchFamily="18" charset="0"/>
                <a:hlinkClick r:id="rId3"/>
              </a:rPr>
              <a:t>FA-20 Combining the INT-FA-006 and INT-FA-007</a:t>
            </a:r>
            <a:endParaRPr lang="en-US" sz="2400" kern="100" dirty="0">
              <a:effectLst/>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F693106-673C-F0AD-A6AE-AE0B295D7C9F}"/>
              </a:ext>
            </a:extLst>
          </p:cNvPr>
          <p:cNvSpPr txBox="1"/>
          <p:nvPr/>
        </p:nvSpPr>
        <p:spPr>
          <a:xfrm>
            <a:off x="346585" y="3343007"/>
            <a:ext cx="6290187" cy="2575770"/>
          </a:xfrm>
          <a:prstGeom prst="rect">
            <a:avLst/>
          </a:prstGeom>
          <a:noFill/>
        </p:spPr>
        <p:txBody>
          <a:bodyPr wrap="square" rtlCol="0">
            <a:spAutoFit/>
          </a:bodyPr>
          <a:lstStyle/>
          <a:p>
            <a:pPr marR="0" lvl="1" algn="ctr">
              <a:lnSpc>
                <a:spcPct val="115000"/>
              </a:lnSpc>
            </a:pPr>
            <a:r>
              <a:rPr lang="en-US" sz="2400" kern="100" dirty="0">
                <a:ea typeface="Aptos" panose="020B0004020202020204" pitchFamily="34" charset="0"/>
                <a:cs typeface="Times New Roman" panose="02020603050405020304" pitchFamily="18" charset="0"/>
              </a:rPr>
              <a:t>INT-FA-006</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Displays asset transactions which occurred in the selected fiscal year up to 6/30/XX.</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Reports based on the GASB Book.</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Reports on only Capitalized assets.</a:t>
            </a:r>
          </a:p>
        </p:txBody>
      </p:sp>
      <p:sp>
        <p:nvSpPr>
          <p:cNvPr id="2" name="TextBox 1">
            <a:extLst>
              <a:ext uri="{FF2B5EF4-FFF2-40B4-BE49-F238E27FC236}">
                <a16:creationId xmlns:a16="http://schemas.microsoft.com/office/drawing/2014/main" id="{852CC3EC-9BCE-0AAC-56FB-0505262AED19}"/>
              </a:ext>
            </a:extLst>
          </p:cNvPr>
          <p:cNvSpPr txBox="1"/>
          <p:nvPr/>
        </p:nvSpPr>
        <p:spPr>
          <a:xfrm>
            <a:off x="6636771" y="3291710"/>
            <a:ext cx="5365605" cy="2678362"/>
          </a:xfrm>
          <a:prstGeom prst="rect">
            <a:avLst/>
          </a:prstGeom>
          <a:noFill/>
        </p:spPr>
        <p:txBody>
          <a:bodyPr wrap="square" rtlCol="0">
            <a:spAutoFit/>
          </a:bodyPr>
          <a:lstStyle/>
          <a:p>
            <a:pPr marR="0" lvl="1" algn="ctr">
              <a:lnSpc>
                <a:spcPct val="115000"/>
              </a:lnSpc>
              <a:spcAft>
                <a:spcPts val="800"/>
              </a:spcAft>
            </a:pPr>
            <a:r>
              <a:rPr lang="en-US" sz="2400" kern="100" dirty="0">
                <a:effectLst/>
                <a:ea typeface="Aptos" panose="020B0004020202020204" pitchFamily="34" charset="0"/>
                <a:cs typeface="Times New Roman" panose="02020603050405020304" pitchFamily="18" charset="0"/>
              </a:rPr>
              <a:t>INT-FA-007</a:t>
            </a:r>
          </a:p>
          <a:p>
            <a:pPr marL="80010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Displays asset beginning balance for selected year as of 7/1/XX.</a:t>
            </a:r>
            <a:endParaRPr lang="en-US" sz="2400" kern="100" dirty="0">
              <a:effectLst/>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Reports based on the GASB Book.</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Reports on only Capitalized assets.</a:t>
            </a:r>
          </a:p>
        </p:txBody>
      </p:sp>
      <p:cxnSp>
        <p:nvCxnSpPr>
          <p:cNvPr id="6" name="Straight Connector 5">
            <a:extLst>
              <a:ext uri="{FF2B5EF4-FFF2-40B4-BE49-F238E27FC236}">
                <a16:creationId xmlns:a16="http://schemas.microsoft.com/office/drawing/2014/main" id="{E928361D-1C3C-9676-BB59-3A19F3BD7C0C}"/>
              </a:ext>
              <a:ext uri="{C183D7F6-B498-43B3-948B-1728B52AA6E4}">
                <adec:decorative xmlns:adec="http://schemas.microsoft.com/office/drawing/2017/decorative" val="1"/>
              </a:ext>
            </a:extLst>
          </p:cNvPr>
          <p:cNvCxnSpPr>
            <a:cxnSpLocks/>
          </p:cNvCxnSpPr>
          <p:nvPr/>
        </p:nvCxnSpPr>
        <p:spPr>
          <a:xfrm>
            <a:off x="6636773" y="3343007"/>
            <a:ext cx="0" cy="3017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B5B24D0-0CF4-8D7F-C0DA-7EB8C94B23C8}"/>
              </a:ext>
              <a:ext uri="{C183D7F6-B498-43B3-948B-1728B52AA6E4}">
                <adec:decorative xmlns:adec="http://schemas.microsoft.com/office/drawing/2017/decorative" val="1"/>
              </a:ext>
            </a:extLst>
          </p:cNvPr>
          <p:cNvCxnSpPr>
            <a:cxnSpLocks/>
          </p:cNvCxnSpPr>
          <p:nvPr/>
        </p:nvCxnSpPr>
        <p:spPr>
          <a:xfrm>
            <a:off x="766564" y="3791498"/>
            <a:ext cx="11235813"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4E03E7B6-3687-CF13-6507-3989675213B2}"/>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18</a:t>
            </a:fld>
            <a:endParaRPr lang="en-US" dirty="0"/>
          </a:p>
        </p:txBody>
      </p:sp>
    </p:spTree>
    <p:custDataLst>
      <p:tags r:id="rId1"/>
    </p:custDataLst>
    <p:extLst>
      <p:ext uri="{BB962C8B-B14F-4D97-AF65-F5344CB8AC3E}">
        <p14:creationId xmlns:p14="http://schemas.microsoft.com/office/powerpoint/2010/main" val="1317807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9264-22B8-3653-D3FE-EEA851BC03C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B6460B32-9A6B-6445-103F-97817223632B}"/>
              </a:ext>
            </a:extLst>
          </p:cNvPr>
          <p:cNvSpPr>
            <a:spLocks noGrp="1"/>
          </p:cNvSpPr>
          <p:nvPr>
            <p:ph type="title"/>
          </p:nvPr>
        </p:nvSpPr>
        <p:spPr>
          <a:xfrm>
            <a:off x="838200" y="365125"/>
            <a:ext cx="10974323" cy="634219"/>
          </a:xfrm>
        </p:spPr>
        <p:txBody>
          <a:bodyPr/>
          <a:lstStyle/>
          <a:p>
            <a:r>
              <a:rPr lang="en-US" sz="3200" dirty="0"/>
              <a:t>NC Asset Type Reconciliation Report (RPTFA012)</a:t>
            </a:r>
          </a:p>
        </p:txBody>
      </p:sp>
      <p:sp>
        <p:nvSpPr>
          <p:cNvPr id="5" name="TextBox 4">
            <a:extLst>
              <a:ext uri="{FF2B5EF4-FFF2-40B4-BE49-F238E27FC236}">
                <a16:creationId xmlns:a16="http://schemas.microsoft.com/office/drawing/2014/main" id="{1211D2B4-4D43-4071-40F9-303D4CA0B6B7}"/>
              </a:ext>
            </a:extLst>
          </p:cNvPr>
          <p:cNvSpPr txBox="1"/>
          <p:nvPr/>
        </p:nvSpPr>
        <p:spPr>
          <a:xfrm>
            <a:off x="838200" y="1271646"/>
            <a:ext cx="10793361" cy="3963842"/>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Used to reconcile asset type (Capitalized or Expensed). </a:t>
            </a: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Compares asset cost to asset type and flags discrepancies.</a:t>
            </a:r>
            <a:endParaRPr lang="en-US" sz="24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Asset type updates are best resolved within the month of addition.</a:t>
            </a:r>
            <a:endParaRPr lang="en-US" sz="24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Asset type mismatches need to be corrected through:</a:t>
            </a:r>
          </a:p>
          <a:p>
            <a:pPr marL="1371600" lvl="2" indent="-457200">
              <a:lnSpc>
                <a:spcPct val="115000"/>
              </a:lnSpc>
              <a:spcBef>
                <a:spcPts val="600"/>
              </a:spcBef>
              <a:spcAft>
                <a:spcPts val="600"/>
              </a:spcAft>
              <a:buFont typeface="+mj-lt"/>
              <a:buAutoNum type="arabicPeriod"/>
            </a:pPr>
            <a:r>
              <a:rPr lang="en-US" sz="2400" kern="100" dirty="0">
                <a:ea typeface="Aptos" panose="020B0004020202020204" pitchFamily="34" charset="0"/>
                <a:cs typeface="Times New Roman" panose="02020603050405020304" pitchFamily="18" charset="0"/>
              </a:rPr>
              <a:t>A deletion of the incorrect asset (ticket to OSC).</a:t>
            </a:r>
          </a:p>
          <a:p>
            <a:pPr marL="1371600" lvl="2" indent="-457200">
              <a:lnSpc>
                <a:spcPct val="115000"/>
              </a:lnSpc>
              <a:spcBef>
                <a:spcPts val="600"/>
              </a:spcBef>
              <a:spcAft>
                <a:spcPts val="600"/>
              </a:spcAft>
              <a:buFont typeface="+mj-lt"/>
              <a:buAutoNum type="arabicPeriod"/>
            </a:pPr>
            <a:r>
              <a:rPr lang="en-US" sz="2400" kern="100" dirty="0">
                <a:effectLst/>
                <a:ea typeface="Aptos" panose="020B0004020202020204" pitchFamily="34" charset="0"/>
                <a:cs typeface="Times New Roman" panose="02020603050405020304" pitchFamily="18" charset="0"/>
              </a:rPr>
              <a:t>A re-addition of the asset with the correct type.</a:t>
            </a:r>
            <a:endParaRPr lang="en-US" sz="24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A clear report indicates no asset type mismatches.</a:t>
            </a:r>
          </a:p>
        </p:txBody>
      </p:sp>
      <p:sp>
        <p:nvSpPr>
          <p:cNvPr id="3" name="Slide Number Placeholder 2">
            <a:extLst>
              <a:ext uri="{FF2B5EF4-FFF2-40B4-BE49-F238E27FC236}">
                <a16:creationId xmlns:a16="http://schemas.microsoft.com/office/drawing/2014/main" id="{35C1F17C-9D7C-B758-174D-DFF6BBCB3412}"/>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19</a:t>
            </a:fld>
            <a:endParaRPr lang="en-US" dirty="0"/>
          </a:p>
        </p:txBody>
      </p:sp>
    </p:spTree>
    <p:custDataLst>
      <p:tags r:id="rId1"/>
    </p:custDataLst>
    <p:extLst>
      <p:ext uri="{BB962C8B-B14F-4D97-AF65-F5344CB8AC3E}">
        <p14:creationId xmlns:p14="http://schemas.microsoft.com/office/powerpoint/2010/main" val="3868063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AD20420-96F0-4A6D-BC40-21E4D0B12E48}"/>
              </a:ext>
            </a:extLst>
          </p:cNvPr>
          <p:cNvSpPr>
            <a:spLocks noGrp="1"/>
          </p:cNvSpPr>
          <p:nvPr>
            <p:ph type="title"/>
          </p:nvPr>
        </p:nvSpPr>
        <p:spPr>
          <a:xfrm>
            <a:off x="838200" y="365125"/>
            <a:ext cx="10974323" cy="634219"/>
          </a:xfrm>
        </p:spPr>
        <p:txBody>
          <a:bodyPr/>
          <a:lstStyle/>
          <a:p>
            <a:r>
              <a:rPr lang="en-US" sz="3200" dirty="0"/>
              <a:t>Level Setting</a:t>
            </a:r>
            <a:endParaRPr lang="en-US" sz="3200" b="0" dirty="0">
              <a:solidFill>
                <a:schemeClr val="accent1"/>
              </a:solidFill>
            </a:endParaRPr>
          </a:p>
        </p:txBody>
      </p:sp>
      <p:sp>
        <p:nvSpPr>
          <p:cNvPr id="131" name="TextBox 130">
            <a:extLst>
              <a:ext uri="{FF2B5EF4-FFF2-40B4-BE49-F238E27FC236}">
                <a16:creationId xmlns:a16="http://schemas.microsoft.com/office/drawing/2014/main" id="{E015BE33-EB7A-7829-55E3-43A75614EED1}"/>
              </a:ext>
            </a:extLst>
          </p:cNvPr>
          <p:cNvSpPr txBox="1"/>
          <p:nvPr/>
        </p:nvSpPr>
        <p:spPr>
          <a:xfrm>
            <a:off x="838200" y="1186390"/>
            <a:ext cx="10793361" cy="4124206"/>
          </a:xfrm>
          <a:prstGeom prst="rect">
            <a:avLst/>
          </a:prstGeom>
          <a:noFill/>
        </p:spPr>
        <p:txBody>
          <a:bodyPr wrap="square" rtlCol="0">
            <a:spAutoFit/>
          </a:bodyPr>
          <a:lstStyle/>
          <a:p>
            <a:pPr marL="514350" indent="-514350">
              <a:spcBef>
                <a:spcPts val="600"/>
              </a:spcBef>
              <a:spcAft>
                <a:spcPts val="600"/>
              </a:spcAft>
              <a:buFont typeface="Arial" panose="020B0604020202020204" pitchFamily="34" charset="0"/>
              <a:buChar char="•"/>
            </a:pPr>
            <a:r>
              <a:rPr lang="en-US" sz="2400" dirty="0"/>
              <a:t>This Info Session is not a training and does not replace official NCFS trainings.</a:t>
            </a:r>
          </a:p>
          <a:p>
            <a:pPr marL="514350" indent="-514350">
              <a:spcBef>
                <a:spcPts val="600"/>
              </a:spcBef>
              <a:spcAft>
                <a:spcPts val="600"/>
              </a:spcAft>
              <a:buFont typeface="Arial" panose="020B0604020202020204" pitchFamily="34" charset="0"/>
              <a:buChar char="•"/>
            </a:pPr>
            <a:r>
              <a:rPr lang="en-US" sz="2400" dirty="0"/>
              <a:t>This meeting will be recorded and will be available online.</a:t>
            </a:r>
          </a:p>
          <a:p>
            <a:pPr marL="514350" indent="-514350">
              <a:spcBef>
                <a:spcPts val="600"/>
              </a:spcBef>
              <a:spcAft>
                <a:spcPts val="600"/>
              </a:spcAft>
              <a:buFont typeface="Arial" panose="020B0604020202020204" pitchFamily="34" charset="0"/>
              <a:buChar char="•"/>
            </a:pPr>
            <a:r>
              <a:rPr lang="en-US" sz="2400" dirty="0"/>
              <a:t>Please keep your microphone muted.</a:t>
            </a:r>
          </a:p>
          <a:p>
            <a:pPr marL="514350" indent="-514350">
              <a:spcBef>
                <a:spcPts val="600"/>
              </a:spcBef>
              <a:spcAft>
                <a:spcPts val="600"/>
              </a:spcAft>
              <a:buFont typeface="Arial" panose="020B0604020202020204" pitchFamily="34" charset="0"/>
              <a:buChar char="•"/>
            </a:pPr>
            <a:r>
              <a:rPr lang="en-US" sz="2400" dirty="0"/>
              <a:t>Please place any questions in the chat.</a:t>
            </a:r>
          </a:p>
          <a:p>
            <a:pPr marL="971550" lvl="1" indent="-514350">
              <a:spcBef>
                <a:spcPts val="600"/>
              </a:spcBef>
              <a:spcAft>
                <a:spcPts val="600"/>
              </a:spcAft>
              <a:buFont typeface="Arial" panose="020B0604020202020204" pitchFamily="34" charset="0"/>
              <a:buChar char="•"/>
            </a:pPr>
            <a:r>
              <a:rPr lang="en-US" sz="2400" dirty="0"/>
              <a:t>Questions will be addressed at designated stopping points.</a:t>
            </a:r>
          </a:p>
          <a:p>
            <a:pPr marL="971550" lvl="1" indent="-514350">
              <a:spcBef>
                <a:spcPts val="600"/>
              </a:spcBef>
              <a:spcAft>
                <a:spcPts val="600"/>
              </a:spcAft>
              <a:buFont typeface="Arial" panose="020B0604020202020204" pitchFamily="34" charset="0"/>
              <a:buChar char="•"/>
            </a:pPr>
            <a:r>
              <a:rPr lang="en-US" sz="2400" dirty="0"/>
              <a:t>Please keep questions general, not agency specific.</a:t>
            </a:r>
          </a:p>
          <a:p>
            <a:pPr marL="971550" lvl="1" indent="-514350">
              <a:spcBef>
                <a:spcPts val="600"/>
              </a:spcBef>
              <a:spcAft>
                <a:spcPts val="600"/>
              </a:spcAft>
              <a:buFont typeface="Arial" panose="020B0604020202020204" pitchFamily="34" charset="0"/>
              <a:buChar char="•"/>
            </a:pPr>
            <a:r>
              <a:rPr lang="en-US" sz="2400" dirty="0"/>
              <a:t>Unanswered questions will be logged for follow up.</a:t>
            </a:r>
          </a:p>
          <a:p>
            <a:pPr marL="514350" indent="-514350">
              <a:spcBef>
                <a:spcPts val="600"/>
              </a:spcBef>
              <a:spcAft>
                <a:spcPts val="600"/>
              </a:spcAft>
              <a:buFont typeface="Arial" panose="020B0604020202020204" pitchFamily="34" charset="0"/>
              <a:buChar char="•"/>
            </a:pPr>
            <a:r>
              <a:rPr lang="en-US" sz="2400" dirty="0"/>
              <a:t>This information session is scheduled for 2 hours.</a:t>
            </a:r>
          </a:p>
        </p:txBody>
      </p:sp>
      <p:pic>
        <p:nvPicPr>
          <p:cNvPr id="2" name="Picture 1">
            <a:extLst>
              <a:ext uri="{FF2B5EF4-FFF2-40B4-BE49-F238E27FC236}">
                <a16:creationId xmlns:a16="http://schemas.microsoft.com/office/drawing/2014/main" id="{3C690E16-6101-F080-D668-A7E0F529B4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232ACE9B-832F-466C-8636-73A8DC492E8F}"/>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a:t>
            </a:fld>
            <a:endParaRPr lang="en-US" dirty="0"/>
          </a:p>
        </p:txBody>
      </p:sp>
    </p:spTree>
    <p:custDataLst>
      <p:tags r:id="rId1"/>
    </p:custDataLst>
    <p:extLst>
      <p:ext uri="{BB962C8B-B14F-4D97-AF65-F5344CB8AC3E}">
        <p14:creationId xmlns:p14="http://schemas.microsoft.com/office/powerpoint/2010/main" val="2889218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C596A-5CE5-B873-6E78-2790A6C6E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FA6981-F2FE-F31D-E190-6DC011601FAC}"/>
              </a:ext>
            </a:extLst>
          </p:cNvPr>
          <p:cNvSpPr>
            <a:spLocks noGrp="1"/>
          </p:cNvSpPr>
          <p:nvPr>
            <p:ph type="title"/>
          </p:nvPr>
        </p:nvSpPr>
        <p:spPr>
          <a:xfrm>
            <a:off x="838200" y="365125"/>
            <a:ext cx="10373139" cy="634219"/>
          </a:xfrm>
        </p:spPr>
        <p:txBody>
          <a:bodyPr/>
          <a:lstStyle/>
          <a:p>
            <a:r>
              <a:rPr lang="en-US" sz="3200" dirty="0"/>
              <a:t>Asset Type and Relation to GASB</a:t>
            </a:r>
          </a:p>
        </p:txBody>
      </p:sp>
      <p:sp>
        <p:nvSpPr>
          <p:cNvPr id="9" name="TextBox 8">
            <a:extLst>
              <a:ext uri="{FF2B5EF4-FFF2-40B4-BE49-F238E27FC236}">
                <a16:creationId xmlns:a16="http://schemas.microsoft.com/office/drawing/2014/main" id="{1E70EA35-6162-EC1D-BD3A-A4734F8F5ECB}"/>
              </a:ext>
            </a:extLst>
          </p:cNvPr>
          <p:cNvSpPr txBox="1"/>
          <p:nvPr/>
        </p:nvSpPr>
        <p:spPr>
          <a:xfrm>
            <a:off x="838200" y="999344"/>
            <a:ext cx="10793361" cy="1766317"/>
          </a:xfrm>
          <a:prstGeom prst="rect">
            <a:avLst/>
          </a:prstGeom>
          <a:noFill/>
        </p:spPr>
        <p:txBody>
          <a:bodyPr wrap="square" rtlCol="0">
            <a:spAutoFit/>
          </a:bodyPr>
          <a:lstStyle/>
          <a:p>
            <a:pPr marL="800100" marR="0" lvl="1" indent="-342900">
              <a:lnSpc>
                <a:spcPct val="115000"/>
              </a:lnSpc>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sym typeface="Wingdings" panose="05000000000000000000" pitchFamily="2" charset="2"/>
              </a:rPr>
              <a:t>Asset type in the GASB Book is determined based on its per unit cost and category at the time of addition</a:t>
            </a:r>
          </a:p>
          <a:p>
            <a:pPr marL="1257300" lvl="2" indent="-342900">
              <a:lnSpc>
                <a:spcPct val="115000"/>
              </a:lnSpc>
              <a:buFont typeface="Arial" panose="020B0604020202020204" pitchFamily="34" charset="0"/>
              <a:buChar char="•"/>
            </a:pPr>
            <a:r>
              <a:rPr lang="en-US" sz="2400" kern="100" dirty="0">
                <a:ea typeface="Aptos" panose="020B0004020202020204" pitchFamily="34" charset="0"/>
                <a:cs typeface="Times New Roman" panose="02020603050405020304" pitchFamily="18" charset="0"/>
                <a:sym typeface="Wingdings" panose="05000000000000000000" pitchFamily="2" charset="2"/>
              </a:rPr>
              <a:t>Statewide capitalization threshold is typically $5,000</a:t>
            </a:r>
            <a:endParaRPr lang="en-US" sz="2400" kern="100" dirty="0">
              <a:effectLst/>
              <a:ea typeface="Aptos" panose="020B0004020202020204" pitchFamily="34" charset="0"/>
              <a:cs typeface="Times New Roman" panose="02020603050405020304" pitchFamily="18" charset="0"/>
              <a:sym typeface="Wingdings" panose="05000000000000000000" pitchFamily="2" charset="2"/>
            </a:endParaRPr>
          </a:p>
          <a:p>
            <a:pPr marL="1257300" lvl="2" indent="-342900">
              <a:lnSpc>
                <a:spcPct val="115000"/>
              </a:lnSpc>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sym typeface="Wingdings" panose="05000000000000000000" pitchFamily="2" charset="2"/>
              </a:rPr>
              <a:t>Select </a:t>
            </a:r>
            <a:r>
              <a:rPr lang="en-US" sz="2400" kern="100" dirty="0">
                <a:ea typeface="Aptos" panose="020B0004020202020204" pitchFamily="34" charset="0"/>
                <a:cs typeface="Times New Roman" panose="02020603050405020304" pitchFamily="18" charset="0"/>
                <a:sym typeface="Wingdings" panose="05000000000000000000" pitchFamily="2" charset="2"/>
              </a:rPr>
              <a:t>categories have different thresholds, see below</a:t>
            </a:r>
            <a:r>
              <a:rPr lang="en-US" sz="2400" kern="100" dirty="0">
                <a:effectLst/>
                <a:ea typeface="Aptos" panose="020B0004020202020204" pitchFamily="34" charset="0"/>
                <a:cs typeface="Times New Roman" panose="02020603050405020304" pitchFamily="18" charset="0"/>
                <a:sym typeface="Wingdings" panose="05000000000000000000" pitchFamily="2" charset="2"/>
              </a:rPr>
              <a:t> </a:t>
            </a:r>
          </a:p>
        </p:txBody>
      </p:sp>
      <p:graphicFrame>
        <p:nvGraphicFramePr>
          <p:cNvPr id="11" name="Table 10">
            <a:extLst>
              <a:ext uri="{FF2B5EF4-FFF2-40B4-BE49-F238E27FC236}">
                <a16:creationId xmlns:a16="http://schemas.microsoft.com/office/drawing/2014/main" id="{6D0801D1-D635-C4BF-73F8-80378B59D226}"/>
              </a:ext>
            </a:extLst>
          </p:cNvPr>
          <p:cNvGraphicFramePr>
            <a:graphicFrameLocks noGrp="1"/>
          </p:cNvGraphicFramePr>
          <p:nvPr>
            <p:extLst>
              <p:ext uri="{D42A27DB-BD31-4B8C-83A1-F6EECF244321}">
                <p14:modId xmlns:p14="http://schemas.microsoft.com/office/powerpoint/2010/main" val="1026789890"/>
              </p:ext>
            </p:extLst>
          </p:nvPr>
        </p:nvGraphicFramePr>
        <p:xfrm>
          <a:off x="909484" y="3025206"/>
          <a:ext cx="10373031" cy="3552398"/>
        </p:xfrm>
        <a:graphic>
          <a:graphicData uri="http://schemas.openxmlformats.org/drawingml/2006/table">
            <a:tbl>
              <a:tblPr firstRow="1" bandRow="1">
                <a:tableStyleId>{5C22544A-7EE6-4342-B048-85BDC9FD1C3A}</a:tableStyleId>
              </a:tblPr>
              <a:tblGrid>
                <a:gridCol w="3210237">
                  <a:extLst>
                    <a:ext uri="{9D8B030D-6E8A-4147-A177-3AD203B41FA5}">
                      <a16:colId xmlns:a16="http://schemas.microsoft.com/office/drawing/2014/main" val="1550992521"/>
                    </a:ext>
                  </a:extLst>
                </a:gridCol>
                <a:gridCol w="3185652">
                  <a:extLst>
                    <a:ext uri="{9D8B030D-6E8A-4147-A177-3AD203B41FA5}">
                      <a16:colId xmlns:a16="http://schemas.microsoft.com/office/drawing/2014/main" val="2823464125"/>
                    </a:ext>
                  </a:extLst>
                </a:gridCol>
                <a:gridCol w="3977142">
                  <a:extLst>
                    <a:ext uri="{9D8B030D-6E8A-4147-A177-3AD203B41FA5}">
                      <a16:colId xmlns:a16="http://schemas.microsoft.com/office/drawing/2014/main" val="575120569"/>
                    </a:ext>
                  </a:extLst>
                </a:gridCol>
              </a:tblGrid>
              <a:tr h="982936">
                <a:tc>
                  <a:txBody>
                    <a:bodyPr/>
                    <a:lstStyle/>
                    <a:p>
                      <a:pPr marL="0" marR="0" algn="ctr">
                        <a:spcBef>
                          <a:spcPts val="0"/>
                        </a:spcBef>
                        <a:spcAft>
                          <a:spcPts val="0"/>
                        </a:spcAft>
                      </a:pPr>
                      <a:r>
                        <a:rPr lang="en-US" sz="2000" dirty="0">
                          <a:effectLst/>
                        </a:rPr>
                        <a:t>Capitalization Threshold </a:t>
                      </a:r>
                    </a:p>
                    <a:p>
                      <a:pPr marL="0" marR="0" algn="ctr">
                        <a:spcBef>
                          <a:spcPts val="0"/>
                        </a:spcBef>
                        <a:spcAft>
                          <a:spcPts val="0"/>
                        </a:spcAft>
                      </a:pPr>
                      <a:r>
                        <a:rPr lang="en-US" sz="2000" dirty="0">
                          <a:effectLst/>
                        </a:rPr>
                        <a:t>(If different from $5,000)</a:t>
                      </a:r>
                      <a:endParaRPr lang="en-US" sz="20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0" marR="0" algn="ctr">
                        <a:spcBef>
                          <a:spcPts val="0"/>
                        </a:spcBef>
                        <a:spcAft>
                          <a:spcPts val="0"/>
                        </a:spcAft>
                      </a:pPr>
                      <a:r>
                        <a:rPr lang="en-US" sz="2000" dirty="0">
                          <a:effectLst/>
                        </a:rPr>
                        <a:t>Major Category</a:t>
                      </a:r>
                      <a:endParaRPr lang="en-US" sz="20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0" marR="0" algn="ctr">
                        <a:spcBef>
                          <a:spcPts val="0"/>
                        </a:spcBef>
                        <a:spcAft>
                          <a:spcPts val="0"/>
                        </a:spcAft>
                      </a:pPr>
                      <a:r>
                        <a:rPr lang="en-US" sz="2000" dirty="0">
                          <a:effectLst/>
                        </a:rPr>
                        <a:t>Minor Category</a:t>
                      </a:r>
                      <a:endParaRPr lang="en-US" sz="20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4259387088"/>
                  </a:ext>
                </a:extLst>
              </a:tr>
              <a:tr h="381716">
                <a:tc>
                  <a:txBody>
                    <a:bodyPr/>
                    <a:lstStyle/>
                    <a:p>
                      <a:pPr marL="182880" marR="0">
                        <a:spcBef>
                          <a:spcPts val="0"/>
                        </a:spcBef>
                        <a:spcAft>
                          <a:spcPts val="0"/>
                        </a:spcAft>
                      </a:pPr>
                      <a:r>
                        <a:rPr lang="en-US" sz="1800" dirty="0">
                          <a:effectLst/>
                        </a:rPr>
                        <a:t>100,000.00</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COMPUTER SOFTWARE</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a:effectLst/>
                        </a:rPr>
                        <a:t>OTHER COMPUTER SOFTWARE</a:t>
                      </a:r>
                      <a:endParaRPr lang="en-US" sz="180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2274040758"/>
                  </a:ext>
                </a:extLst>
              </a:tr>
              <a:tr h="660882">
                <a:tc>
                  <a:txBody>
                    <a:bodyPr/>
                    <a:lstStyle/>
                    <a:p>
                      <a:pPr marL="182880" marR="0">
                        <a:spcBef>
                          <a:spcPts val="0"/>
                        </a:spcBef>
                        <a:spcAft>
                          <a:spcPts val="0"/>
                        </a:spcAft>
                      </a:pPr>
                      <a:r>
                        <a:rPr lang="en-US" sz="1800">
                          <a:effectLst/>
                        </a:rPr>
                        <a:t>100,000.00</a:t>
                      </a:r>
                      <a:endParaRPr lang="en-US" sz="180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OTHER INTANGIBLE ASSETS</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OTHER INTANGIBLE ASSETS</a:t>
                      </a:r>
                      <a:endParaRPr lang="en-US" sz="18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3181886822"/>
                  </a:ext>
                </a:extLst>
              </a:tr>
              <a:tr h="381716">
                <a:tc>
                  <a:txBody>
                    <a:bodyPr/>
                    <a:lstStyle/>
                    <a:p>
                      <a:pPr marL="182880" marR="0">
                        <a:spcBef>
                          <a:spcPts val="0"/>
                        </a:spcBef>
                        <a:spcAft>
                          <a:spcPts val="0"/>
                        </a:spcAft>
                      </a:pPr>
                      <a:r>
                        <a:rPr lang="en-US" sz="1800">
                          <a:effectLst/>
                        </a:rPr>
                        <a:t>400,000.00</a:t>
                      </a:r>
                      <a:endParaRPr lang="en-US" sz="180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SBITA NETWORK</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SBITA OUTLAY-NETWORK</a:t>
                      </a:r>
                      <a:endParaRPr lang="en-US" sz="18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124267681"/>
                  </a:ext>
                </a:extLst>
              </a:tr>
              <a:tr h="381716">
                <a:tc>
                  <a:txBody>
                    <a:bodyPr/>
                    <a:lstStyle/>
                    <a:p>
                      <a:pPr marL="182880" marR="0">
                        <a:spcBef>
                          <a:spcPts val="0"/>
                        </a:spcBef>
                        <a:spcAft>
                          <a:spcPts val="0"/>
                        </a:spcAft>
                      </a:pPr>
                      <a:r>
                        <a:rPr lang="en-US" sz="1800">
                          <a:effectLst/>
                        </a:rPr>
                        <a:t>400,000.00</a:t>
                      </a:r>
                      <a:endParaRPr lang="en-US" sz="180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SBITA SOFTWARE</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SBITA OUTLAY-SOFTWARE</a:t>
                      </a:r>
                      <a:endParaRPr lang="en-US" sz="18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3040075840"/>
                  </a:ext>
                </a:extLst>
              </a:tr>
              <a:tr h="381716">
                <a:tc>
                  <a:txBody>
                    <a:bodyPr/>
                    <a:lstStyle/>
                    <a:p>
                      <a:pPr marL="182880" marR="0">
                        <a:spcBef>
                          <a:spcPts val="0"/>
                        </a:spcBef>
                        <a:spcAft>
                          <a:spcPts val="0"/>
                        </a:spcAft>
                      </a:pPr>
                      <a:r>
                        <a:rPr lang="en-US" sz="1800" dirty="0">
                          <a:effectLst/>
                        </a:rPr>
                        <a:t>100,000.00</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EASEMENT</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EASEMENT</a:t>
                      </a:r>
                      <a:endParaRPr lang="en-US" sz="18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2514054282"/>
                  </a:ext>
                </a:extLst>
              </a:tr>
              <a:tr h="381716">
                <a:tc>
                  <a:txBody>
                    <a:bodyPr/>
                    <a:lstStyle/>
                    <a:p>
                      <a:pPr marL="182880" marR="0">
                        <a:spcBef>
                          <a:spcPts val="0"/>
                        </a:spcBef>
                        <a:spcAft>
                          <a:spcPts val="0"/>
                        </a:spcAft>
                      </a:pPr>
                      <a:r>
                        <a:rPr lang="en-US" sz="1800" dirty="0">
                          <a:effectLst/>
                        </a:rPr>
                        <a:t>10,000.00</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Certain RTU Categories</a:t>
                      </a:r>
                      <a:endParaRPr lang="en-US" sz="1800" dirty="0">
                        <a:effectLst/>
                        <a:latin typeface="Calibri" panose="020F0502020204030204" pitchFamily="34" charset="0"/>
                        <a:ea typeface="Calibri" panose="020F0502020204030204" pitchFamily="34" charset="0"/>
                      </a:endParaRPr>
                    </a:p>
                  </a:txBody>
                  <a:tcPr marL="9525" marR="9525" marT="9525" marB="9525" anchor="ctr"/>
                </a:tc>
                <a:tc>
                  <a:txBody>
                    <a:bodyPr/>
                    <a:lstStyle/>
                    <a:p>
                      <a:pPr marL="182880" marR="0">
                        <a:spcBef>
                          <a:spcPts val="0"/>
                        </a:spcBef>
                        <a:spcAft>
                          <a:spcPts val="0"/>
                        </a:spcAft>
                      </a:pPr>
                      <a:r>
                        <a:rPr lang="en-US" sz="1800" dirty="0">
                          <a:effectLst/>
                        </a:rPr>
                        <a:t>Certain RTU Categories</a:t>
                      </a:r>
                      <a:endParaRPr lang="en-US" sz="1800" dirty="0">
                        <a:effectLst/>
                        <a:latin typeface="Calibri" panose="020F0502020204030204" pitchFamily="34" charset="0"/>
                        <a:ea typeface="Calibri" panose="020F0502020204030204" pitchFamily="34" charset="0"/>
                      </a:endParaRPr>
                    </a:p>
                  </a:txBody>
                  <a:tcPr marL="9525" marR="9525" marT="9525" marB="9525" anchor="ctr"/>
                </a:tc>
                <a:extLst>
                  <a:ext uri="{0D108BD9-81ED-4DB2-BD59-A6C34878D82A}">
                    <a16:rowId xmlns:a16="http://schemas.microsoft.com/office/drawing/2014/main" val="2445177820"/>
                  </a:ext>
                </a:extLst>
              </a:tr>
            </a:tbl>
          </a:graphicData>
        </a:graphic>
      </p:graphicFrame>
      <p:sp>
        <p:nvSpPr>
          <p:cNvPr id="3" name="Slide Number Placeholder 2">
            <a:extLst>
              <a:ext uri="{FF2B5EF4-FFF2-40B4-BE49-F238E27FC236}">
                <a16:creationId xmlns:a16="http://schemas.microsoft.com/office/drawing/2014/main" id="{F2EC6661-4F02-14BE-3947-70568149D6B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20</a:t>
            </a:fld>
            <a:endParaRPr lang="en-US"/>
          </a:p>
        </p:txBody>
      </p:sp>
    </p:spTree>
    <p:custDataLst>
      <p:tags r:id="rId1"/>
    </p:custDataLst>
    <p:extLst>
      <p:ext uri="{BB962C8B-B14F-4D97-AF65-F5344CB8AC3E}">
        <p14:creationId xmlns:p14="http://schemas.microsoft.com/office/powerpoint/2010/main" val="4281385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6B931-A7C0-8CF7-60DF-DB5230275BD8}"/>
              </a:ext>
            </a:extLst>
          </p:cNvPr>
          <p:cNvSpPr>
            <a:spLocks noGrp="1"/>
          </p:cNvSpPr>
          <p:nvPr>
            <p:ph type="title"/>
          </p:nvPr>
        </p:nvSpPr>
        <p:spPr/>
        <p:txBody>
          <a:bodyPr/>
          <a:lstStyle/>
          <a:p>
            <a:r>
              <a:rPr lang="en-US" sz="3200" dirty="0"/>
              <a:t>Common Type Mismatch Reasons</a:t>
            </a:r>
          </a:p>
        </p:txBody>
      </p:sp>
      <p:sp>
        <p:nvSpPr>
          <p:cNvPr id="4" name="TextBox 3">
            <a:extLst>
              <a:ext uri="{FF2B5EF4-FFF2-40B4-BE49-F238E27FC236}">
                <a16:creationId xmlns:a16="http://schemas.microsoft.com/office/drawing/2014/main" id="{1E1EDA08-CD4B-D6AE-11D6-478689B6729B}"/>
              </a:ext>
            </a:extLst>
          </p:cNvPr>
          <p:cNvSpPr txBox="1"/>
          <p:nvPr/>
        </p:nvSpPr>
        <p:spPr>
          <a:xfrm>
            <a:off x="838200" y="1099803"/>
            <a:ext cx="10793361" cy="1649362"/>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The number of units or cost is incorrect during addition.</a:t>
            </a:r>
            <a:endParaRPr lang="en-US" sz="24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The incorrect type was set in the Cash book.</a:t>
            </a:r>
          </a:p>
          <a:p>
            <a:pPr marL="800100" marR="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The incorrect category was selected.</a:t>
            </a:r>
          </a:p>
        </p:txBody>
      </p:sp>
      <p:pic>
        <p:nvPicPr>
          <p:cNvPr id="6" name="Picture 5" descr="Example RPTFA012 showing two rows of data with these columns outlined in red: Unit Cost and Asset Type. Under the Category columns the cell in the top row is outlined in red: Computer Software-PC Software.">
            <a:extLst>
              <a:ext uri="{FF2B5EF4-FFF2-40B4-BE49-F238E27FC236}">
                <a16:creationId xmlns:a16="http://schemas.microsoft.com/office/drawing/2014/main" id="{4B8BB0E7-F936-4E95-6708-A6BDC81B9409}"/>
              </a:ext>
            </a:extLst>
          </p:cNvPr>
          <p:cNvPicPr>
            <a:picLocks noChangeAspect="1"/>
          </p:cNvPicPr>
          <p:nvPr/>
        </p:nvPicPr>
        <p:blipFill>
          <a:blip r:embed="rId3"/>
          <a:stretch>
            <a:fillRect/>
          </a:stretch>
        </p:blipFill>
        <p:spPr>
          <a:xfrm>
            <a:off x="749709" y="3110916"/>
            <a:ext cx="11257800" cy="3466688"/>
          </a:xfrm>
          <a:prstGeom prst="rect">
            <a:avLst/>
          </a:prstGeom>
          <a:ln w="38100">
            <a:solidFill>
              <a:schemeClr val="tx1"/>
            </a:solidFill>
          </a:ln>
        </p:spPr>
      </p:pic>
      <p:sp>
        <p:nvSpPr>
          <p:cNvPr id="3" name="Slide Number Placeholder 2">
            <a:extLst>
              <a:ext uri="{FF2B5EF4-FFF2-40B4-BE49-F238E27FC236}">
                <a16:creationId xmlns:a16="http://schemas.microsoft.com/office/drawing/2014/main" id="{E2A4D9B3-DDEA-715B-36AB-6920A18C688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21</a:t>
            </a:fld>
            <a:endParaRPr lang="en-US"/>
          </a:p>
        </p:txBody>
      </p:sp>
    </p:spTree>
    <p:custDataLst>
      <p:tags r:id="rId1"/>
    </p:custDataLst>
    <p:extLst>
      <p:ext uri="{BB962C8B-B14F-4D97-AF65-F5344CB8AC3E}">
        <p14:creationId xmlns:p14="http://schemas.microsoft.com/office/powerpoint/2010/main" val="1099379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D367B-DDC9-4A14-C1A3-DB016C1ECFC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970D5E9-ABE9-821B-C5D3-EEEAEB11A7E8}"/>
              </a:ext>
            </a:extLst>
          </p:cNvPr>
          <p:cNvSpPr>
            <a:spLocks noGrp="1"/>
          </p:cNvSpPr>
          <p:nvPr>
            <p:ph type="title"/>
          </p:nvPr>
        </p:nvSpPr>
        <p:spPr>
          <a:xfrm>
            <a:off x="838200" y="365125"/>
            <a:ext cx="10974323" cy="634219"/>
          </a:xfrm>
        </p:spPr>
        <p:txBody>
          <a:bodyPr/>
          <a:lstStyle/>
          <a:p>
            <a:r>
              <a:rPr lang="en-US" sz="3200" dirty="0"/>
              <a:t>NC Deleted Capitalized Source Lines Report (RPTFA002)</a:t>
            </a:r>
          </a:p>
        </p:txBody>
      </p:sp>
      <p:sp>
        <p:nvSpPr>
          <p:cNvPr id="5" name="TextBox 4">
            <a:extLst>
              <a:ext uri="{FF2B5EF4-FFF2-40B4-BE49-F238E27FC236}">
                <a16:creationId xmlns:a16="http://schemas.microsoft.com/office/drawing/2014/main" id="{1B5CE81C-2945-BE2C-A8EB-D65727E4C71E}"/>
              </a:ext>
            </a:extLst>
          </p:cNvPr>
          <p:cNvSpPr txBox="1"/>
          <p:nvPr/>
        </p:nvSpPr>
        <p:spPr>
          <a:xfrm>
            <a:off x="699319" y="1286074"/>
            <a:ext cx="10793361" cy="3231334"/>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Shows Source Lines (temporary records) which were deleted from NCFS and were above the capitalization threshold.</a:t>
            </a:r>
            <a:endParaRPr lang="en-US" sz="24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Deleted capitalized Source Lines need to be manually added to NCFS.</a:t>
            </a:r>
          </a:p>
          <a:p>
            <a:pPr marL="1257300" lvl="2"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Certain exceptions exist where a Source Line may be properly deleted.</a:t>
            </a:r>
          </a:p>
          <a:p>
            <a:pPr marL="1257300" lvl="2" indent="-342900">
              <a:lnSpc>
                <a:spcPct val="115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Contact your assigned analyst for input and advice.</a:t>
            </a:r>
            <a:endParaRPr lang="en-US" sz="24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A clear report indicates no deleted capitalized Source Lines.</a:t>
            </a:r>
          </a:p>
        </p:txBody>
      </p:sp>
      <p:pic>
        <p:nvPicPr>
          <p:cNvPr id="2" name="Picture 1">
            <a:extLst>
              <a:ext uri="{FF2B5EF4-FFF2-40B4-BE49-F238E27FC236}">
                <a16:creationId xmlns:a16="http://schemas.microsoft.com/office/drawing/2014/main" id="{AC46B2CC-0862-5A52-40A6-AA7D2C63F2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58F9FA7E-5267-9F11-A465-C6C52EFA7636}"/>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22</a:t>
            </a:fld>
            <a:endParaRPr lang="en-US" dirty="0"/>
          </a:p>
        </p:txBody>
      </p:sp>
    </p:spTree>
    <p:custDataLst>
      <p:tags r:id="rId1"/>
    </p:custDataLst>
    <p:extLst>
      <p:ext uri="{BB962C8B-B14F-4D97-AF65-F5344CB8AC3E}">
        <p14:creationId xmlns:p14="http://schemas.microsoft.com/office/powerpoint/2010/main" val="2413317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3D220-4FDF-FC75-DFB4-D9BB4FAB9272}"/>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1E323DC-EB1B-53CF-824F-23AB696DCC09}"/>
              </a:ext>
            </a:extLst>
          </p:cNvPr>
          <p:cNvSpPr>
            <a:spLocks noGrp="1"/>
          </p:cNvSpPr>
          <p:nvPr>
            <p:ph type="title"/>
          </p:nvPr>
        </p:nvSpPr>
        <p:spPr>
          <a:xfrm>
            <a:off x="838200" y="365125"/>
            <a:ext cx="10974323" cy="634219"/>
          </a:xfrm>
        </p:spPr>
        <p:txBody>
          <a:bodyPr/>
          <a:lstStyle/>
          <a:p>
            <a:r>
              <a:rPr lang="en-US" sz="3200" dirty="0"/>
              <a:t>Prepare Source Lines Task</a:t>
            </a:r>
          </a:p>
        </p:txBody>
      </p:sp>
      <p:sp>
        <p:nvSpPr>
          <p:cNvPr id="5" name="TextBox 4">
            <a:extLst>
              <a:ext uri="{FF2B5EF4-FFF2-40B4-BE49-F238E27FC236}">
                <a16:creationId xmlns:a16="http://schemas.microsoft.com/office/drawing/2014/main" id="{AB2E2BA6-B8D7-2D72-0FD7-83BB10AB04C6}"/>
              </a:ext>
            </a:extLst>
          </p:cNvPr>
          <p:cNvSpPr txBox="1"/>
          <p:nvPr/>
        </p:nvSpPr>
        <p:spPr>
          <a:xfrm>
            <a:off x="699318" y="999344"/>
            <a:ext cx="8160773" cy="1641219"/>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000" kern="100" dirty="0">
                <a:effectLst/>
                <a:ea typeface="Aptos" panose="020B0004020202020204" pitchFamily="34" charset="0"/>
                <a:cs typeface="Times New Roman" panose="02020603050405020304" pitchFamily="18" charset="0"/>
              </a:rPr>
              <a:t>Prepare Source Lines task allows you to manage and edit all source lines.</a:t>
            </a:r>
            <a:endParaRPr lang="en-US" sz="2000" kern="100" dirty="0">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000" kern="100" dirty="0">
                <a:effectLst/>
                <a:ea typeface="Aptos" panose="020B0004020202020204" pitchFamily="34" charset="0"/>
                <a:cs typeface="Times New Roman" panose="02020603050405020304" pitchFamily="18" charset="0"/>
              </a:rPr>
              <a:t>QRG around editing previously deleted source lines</a:t>
            </a:r>
            <a:r>
              <a:rPr lang="en-US" sz="2000" kern="100" dirty="0">
                <a:ea typeface="Aptos" panose="020B0004020202020204" pitchFamily="34" charset="0"/>
                <a:cs typeface="Times New Roman" panose="02020603050405020304" pitchFamily="18" charset="0"/>
              </a:rPr>
              <a:t>: </a:t>
            </a:r>
            <a:r>
              <a:rPr lang="en-US" sz="2000" kern="100" dirty="0">
                <a:ea typeface="Aptos" panose="020B0004020202020204" pitchFamily="34" charset="0"/>
                <a:cs typeface="Times New Roman" panose="02020603050405020304" pitchFamily="18" charset="0"/>
                <a:hlinkClick r:id="rId3"/>
              </a:rPr>
              <a:t>FA-22 Editing Previously Deleted Source Lines</a:t>
            </a:r>
            <a:endParaRPr lang="en-US" sz="2000" kern="100" dirty="0">
              <a:effectLst/>
              <a:ea typeface="Aptos" panose="020B0004020202020204" pitchFamily="34" charset="0"/>
              <a:cs typeface="Times New Roman" panose="02020603050405020304" pitchFamily="18" charset="0"/>
            </a:endParaRPr>
          </a:p>
        </p:txBody>
      </p:sp>
      <p:pic>
        <p:nvPicPr>
          <p:cNvPr id="6" name="Picture 5" descr="Prepare Source Lines page showing search fields with example filled search fields Book: Agency 2000 Cash Book and Queue: Error;New;On hold;Post.">
            <a:extLst>
              <a:ext uri="{FF2B5EF4-FFF2-40B4-BE49-F238E27FC236}">
                <a16:creationId xmlns:a16="http://schemas.microsoft.com/office/drawing/2014/main" id="{65417115-B475-D883-46B2-7A140281712A}"/>
              </a:ext>
            </a:extLst>
          </p:cNvPr>
          <p:cNvPicPr>
            <a:picLocks noChangeAspect="1"/>
          </p:cNvPicPr>
          <p:nvPr/>
        </p:nvPicPr>
        <p:blipFill>
          <a:blip r:embed="rId4"/>
          <a:stretch>
            <a:fillRect/>
          </a:stretch>
        </p:blipFill>
        <p:spPr>
          <a:xfrm>
            <a:off x="539544" y="3182245"/>
            <a:ext cx="8480320" cy="2783308"/>
          </a:xfrm>
          <a:prstGeom prst="rect">
            <a:avLst/>
          </a:prstGeom>
          <a:ln w="38100">
            <a:solidFill>
              <a:schemeClr val="tx1"/>
            </a:solidFill>
          </a:ln>
        </p:spPr>
      </p:pic>
      <p:pic>
        <p:nvPicPr>
          <p:cNvPr id="8" name="Picture 7" descr="Closeup of Tasks pane with Prepare Source Lines outlined in red in the Transactions task list.">
            <a:extLst>
              <a:ext uri="{FF2B5EF4-FFF2-40B4-BE49-F238E27FC236}">
                <a16:creationId xmlns:a16="http://schemas.microsoft.com/office/drawing/2014/main" id="{B607EF79-F770-7679-F4DF-C7B3C20F1CD1}"/>
              </a:ext>
            </a:extLst>
          </p:cNvPr>
          <p:cNvPicPr>
            <a:picLocks noChangeAspect="1"/>
          </p:cNvPicPr>
          <p:nvPr/>
        </p:nvPicPr>
        <p:blipFill>
          <a:blip r:embed="rId5"/>
          <a:stretch>
            <a:fillRect/>
          </a:stretch>
        </p:blipFill>
        <p:spPr>
          <a:xfrm>
            <a:off x="9069214" y="1115069"/>
            <a:ext cx="2743309" cy="3288338"/>
          </a:xfrm>
          <a:prstGeom prst="rect">
            <a:avLst/>
          </a:prstGeom>
          <a:ln w="38100">
            <a:solidFill>
              <a:schemeClr val="tx1"/>
            </a:solidFill>
          </a:ln>
        </p:spPr>
      </p:pic>
      <p:pic>
        <p:nvPicPr>
          <p:cNvPr id="2" name="Picture 1">
            <a:extLst>
              <a:ext uri="{FF2B5EF4-FFF2-40B4-BE49-F238E27FC236}">
                <a16:creationId xmlns:a16="http://schemas.microsoft.com/office/drawing/2014/main" id="{281AC4B1-B04C-8CFB-3798-02DE270340E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70CACE93-CC08-20F5-D000-89A244EB0B5E}"/>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23</a:t>
            </a:fld>
            <a:endParaRPr lang="en-US" dirty="0"/>
          </a:p>
        </p:txBody>
      </p:sp>
    </p:spTree>
    <p:custDataLst>
      <p:tags r:id="rId1"/>
    </p:custDataLst>
    <p:extLst>
      <p:ext uri="{BB962C8B-B14F-4D97-AF65-F5344CB8AC3E}">
        <p14:creationId xmlns:p14="http://schemas.microsoft.com/office/powerpoint/2010/main" val="2611529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E288C-4CEB-AC4B-2752-CCA9D3A9AAB6}"/>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800F79CB-EE6E-D7D9-CA2E-51B4C3CFD734}"/>
              </a:ext>
            </a:extLst>
          </p:cNvPr>
          <p:cNvSpPr>
            <a:spLocks noGrp="1"/>
          </p:cNvSpPr>
          <p:nvPr>
            <p:ph type="title"/>
          </p:nvPr>
        </p:nvSpPr>
        <p:spPr>
          <a:xfrm>
            <a:off x="838200" y="365125"/>
            <a:ext cx="10974323" cy="634219"/>
          </a:xfrm>
        </p:spPr>
        <p:txBody>
          <a:bodyPr/>
          <a:lstStyle/>
          <a:p>
            <a:r>
              <a:rPr lang="en-US" sz="3200" dirty="0"/>
              <a:t>Asset Transaction Reports</a:t>
            </a:r>
          </a:p>
        </p:txBody>
      </p:sp>
      <p:sp>
        <p:nvSpPr>
          <p:cNvPr id="5" name="TextBox 4">
            <a:extLst>
              <a:ext uri="{FF2B5EF4-FFF2-40B4-BE49-F238E27FC236}">
                <a16:creationId xmlns:a16="http://schemas.microsoft.com/office/drawing/2014/main" id="{C8AF78DF-3E22-101C-2498-79A5A599B28E}"/>
              </a:ext>
            </a:extLst>
          </p:cNvPr>
          <p:cNvSpPr txBox="1"/>
          <p:nvPr/>
        </p:nvSpPr>
        <p:spPr>
          <a:xfrm>
            <a:off x="838200" y="1057375"/>
            <a:ext cx="10793361" cy="5193986"/>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These reports are your primary source for auditing and reconciliation outside of year end.</a:t>
            </a:r>
            <a:endParaRPr lang="en-US" sz="2200" kern="100" dirty="0">
              <a:effectLst/>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Transaction reports include:</a:t>
            </a:r>
          </a:p>
          <a:p>
            <a:pPr marL="1257300" lvl="2" indent="-342900">
              <a:lnSpc>
                <a:spcPct val="115000"/>
              </a:lnSpc>
              <a:spcBef>
                <a:spcPts val="600"/>
              </a:spcBef>
              <a:spcAft>
                <a:spcPts val="600"/>
              </a:spcAft>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NC Asset Additions by Agency Report (RPTFA013): </a:t>
            </a:r>
            <a:r>
              <a:rPr lang="en-US" sz="2200" kern="100" dirty="0">
                <a:ea typeface="Aptos" panose="020B0004020202020204" pitchFamily="34" charset="0"/>
                <a:cs typeface="Times New Roman" panose="02020603050405020304" pitchFamily="18" charset="0"/>
              </a:rPr>
              <a:t>Also include Source Lines</a:t>
            </a:r>
          </a:p>
          <a:p>
            <a:pPr marL="1257300" lvl="2" indent="-342900">
              <a:lnSpc>
                <a:spcPct val="115000"/>
              </a:lnSpc>
              <a:spcBef>
                <a:spcPts val="600"/>
              </a:spcBef>
              <a:spcAft>
                <a:spcPts val="600"/>
              </a:spcAft>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NC Asset Adjustments by Agency Report (RPTFA01</a:t>
            </a:r>
            <a:r>
              <a:rPr lang="en-US" sz="2200" kern="100" dirty="0">
                <a:ea typeface="Aptos" panose="020B0004020202020204" pitchFamily="34" charset="0"/>
                <a:cs typeface="Times New Roman" panose="02020603050405020304" pitchFamily="18" charset="0"/>
              </a:rPr>
              <a:t>4)</a:t>
            </a:r>
          </a:p>
          <a:p>
            <a:pPr marL="1257300" lvl="2" indent="-342900">
              <a:lnSpc>
                <a:spcPct val="115000"/>
              </a:lnSpc>
              <a:spcBef>
                <a:spcPts val="600"/>
              </a:spcBef>
              <a:spcAft>
                <a:spcPts val="600"/>
              </a:spcAft>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NC Asset Transfers by Agency Report (RPTFA015)</a:t>
            </a:r>
          </a:p>
          <a:p>
            <a:pPr marL="1257300" lvl="2" indent="-342900">
              <a:lnSpc>
                <a:spcPct val="115000"/>
              </a:lnSpc>
              <a:spcBef>
                <a:spcPts val="600"/>
              </a:spcBef>
              <a:spcAft>
                <a:spcPts val="600"/>
              </a:spcAft>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NC Asset Retirement by Agency Report (RPTFA016): </a:t>
            </a:r>
            <a:r>
              <a:rPr lang="en-US" sz="2200" kern="100" dirty="0">
                <a:effectLst/>
                <a:ea typeface="Aptos" panose="020B0004020202020204" pitchFamily="34" charset="0"/>
                <a:cs typeface="Times New Roman" panose="02020603050405020304" pitchFamily="18" charset="0"/>
              </a:rPr>
              <a:t>Also includes Reinstatements</a:t>
            </a:r>
            <a:endParaRPr lang="en-US" sz="22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200" kern="100" dirty="0">
                <a:effectLst/>
                <a:ea typeface="Aptos" panose="020B0004020202020204" pitchFamily="34" charset="0"/>
                <a:cs typeface="Times New Roman" panose="02020603050405020304" pitchFamily="18" charset="0"/>
              </a:rPr>
              <a:t>Note that an asset will only show on the report with its latest transactions.</a:t>
            </a:r>
          </a:p>
          <a:p>
            <a:pPr marL="1257300" lvl="2" indent="-342900">
              <a:lnSpc>
                <a:spcPct val="115000"/>
              </a:lnSpc>
              <a:spcBef>
                <a:spcPts val="600"/>
              </a:spcBef>
              <a:spcAft>
                <a:spcPts val="600"/>
              </a:spcAft>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Example: Asset 1234 was added to NCFS then adjusted in cost.  </a:t>
            </a:r>
          </a:p>
          <a:p>
            <a:pPr marL="1257300" lvl="2" indent="-342900">
              <a:lnSpc>
                <a:spcPct val="115000"/>
              </a:lnSpc>
              <a:spcBef>
                <a:spcPts val="600"/>
              </a:spcBef>
              <a:spcAft>
                <a:spcPts val="600"/>
              </a:spcAft>
              <a:buFont typeface="Arial" panose="020B0604020202020204" pitchFamily="34" charset="0"/>
              <a:buChar char="•"/>
            </a:pPr>
            <a:r>
              <a:rPr lang="en-US" sz="2200" kern="100" dirty="0">
                <a:ea typeface="Aptos" panose="020B0004020202020204" pitchFamily="34" charset="0"/>
                <a:cs typeface="Times New Roman" panose="02020603050405020304" pitchFamily="18" charset="0"/>
              </a:rPr>
              <a:t>Asset 1234 will only show on RPTFA014, not on RPTFA013.</a:t>
            </a:r>
            <a:endParaRPr lang="en-US" sz="2200" kern="100" dirty="0">
              <a:effectLs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7BEDC05-5F6A-152B-DF76-61314E9F10E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68105" y="6069013"/>
            <a:ext cx="1943100" cy="724876"/>
          </a:xfrm>
          <a:prstGeom prst="rect">
            <a:avLst/>
          </a:prstGeom>
        </p:spPr>
      </p:pic>
      <p:sp>
        <p:nvSpPr>
          <p:cNvPr id="3" name="Slide Number Placeholder 2">
            <a:extLst>
              <a:ext uri="{FF2B5EF4-FFF2-40B4-BE49-F238E27FC236}">
                <a16:creationId xmlns:a16="http://schemas.microsoft.com/office/drawing/2014/main" id="{B5C3DFD8-607B-716B-06A1-9892460922B7}"/>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24</a:t>
            </a:fld>
            <a:endParaRPr lang="en-US" dirty="0"/>
          </a:p>
        </p:txBody>
      </p:sp>
    </p:spTree>
    <p:custDataLst>
      <p:tags r:id="rId1"/>
    </p:custDataLst>
    <p:extLst>
      <p:ext uri="{BB962C8B-B14F-4D97-AF65-F5344CB8AC3E}">
        <p14:creationId xmlns:p14="http://schemas.microsoft.com/office/powerpoint/2010/main" val="2835845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D4E6B-BA06-420A-6D25-FA1D31C32C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E6D68F-F699-8EF5-AADA-73C09364B2CE}"/>
              </a:ext>
            </a:extLst>
          </p:cNvPr>
          <p:cNvSpPr>
            <a:spLocks noGrp="1"/>
          </p:cNvSpPr>
          <p:nvPr>
            <p:ph type="ctrTitle"/>
          </p:nvPr>
        </p:nvSpPr>
        <p:spPr/>
        <p:txBody>
          <a:bodyPr/>
          <a:lstStyle/>
          <a:p>
            <a:r>
              <a:rPr lang="en-US" dirty="0"/>
              <a:t>Fixed Assets Tips and Tricks</a:t>
            </a:r>
          </a:p>
        </p:txBody>
      </p:sp>
    </p:spTree>
    <p:custDataLst>
      <p:tags r:id="rId1"/>
    </p:custDataLst>
    <p:extLst>
      <p:ext uri="{BB962C8B-B14F-4D97-AF65-F5344CB8AC3E}">
        <p14:creationId xmlns:p14="http://schemas.microsoft.com/office/powerpoint/2010/main" val="368307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4BDE2-F983-FCF0-CBCE-D8B04708E1D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FC543185-88B3-E21F-7018-923F6EC5BD7E}"/>
              </a:ext>
            </a:extLst>
          </p:cNvPr>
          <p:cNvSpPr>
            <a:spLocks noGrp="1"/>
          </p:cNvSpPr>
          <p:nvPr>
            <p:ph type="title"/>
          </p:nvPr>
        </p:nvSpPr>
        <p:spPr>
          <a:xfrm>
            <a:off x="838200" y="365125"/>
            <a:ext cx="10974323" cy="634219"/>
          </a:xfrm>
        </p:spPr>
        <p:txBody>
          <a:bodyPr/>
          <a:lstStyle/>
          <a:p>
            <a:r>
              <a:rPr lang="en-US" sz="3200" dirty="0"/>
              <a:t>Queue Status</a:t>
            </a:r>
          </a:p>
        </p:txBody>
      </p:sp>
      <p:graphicFrame>
        <p:nvGraphicFramePr>
          <p:cNvPr id="4" name="Table 3">
            <a:extLst>
              <a:ext uri="{FF2B5EF4-FFF2-40B4-BE49-F238E27FC236}">
                <a16:creationId xmlns:a16="http://schemas.microsoft.com/office/drawing/2014/main" id="{B30E1B76-5184-3AA1-2D06-D1D4A9E0AB61}"/>
              </a:ext>
            </a:extLst>
          </p:cNvPr>
          <p:cNvGraphicFramePr>
            <a:graphicFrameLocks noGrp="1"/>
          </p:cNvGraphicFramePr>
          <p:nvPr>
            <p:extLst>
              <p:ext uri="{D42A27DB-BD31-4B8C-83A1-F6EECF244321}">
                <p14:modId xmlns:p14="http://schemas.microsoft.com/office/powerpoint/2010/main" val="516473612"/>
              </p:ext>
            </p:extLst>
          </p:nvPr>
        </p:nvGraphicFramePr>
        <p:xfrm>
          <a:off x="2031999" y="1592580"/>
          <a:ext cx="8128000" cy="3698240"/>
        </p:xfrm>
        <a:graphic>
          <a:graphicData uri="http://schemas.openxmlformats.org/drawingml/2006/table">
            <a:tbl>
              <a:tblPr firstRow="1" bandRow="1">
                <a:tableStyleId>{5C22544A-7EE6-4342-B048-85BDC9FD1C3A}</a:tableStyleId>
              </a:tblPr>
              <a:tblGrid>
                <a:gridCol w="1966510">
                  <a:extLst>
                    <a:ext uri="{9D8B030D-6E8A-4147-A177-3AD203B41FA5}">
                      <a16:colId xmlns:a16="http://schemas.microsoft.com/office/drawing/2014/main" val="938166189"/>
                    </a:ext>
                  </a:extLst>
                </a:gridCol>
                <a:gridCol w="6161490">
                  <a:extLst>
                    <a:ext uri="{9D8B030D-6E8A-4147-A177-3AD203B41FA5}">
                      <a16:colId xmlns:a16="http://schemas.microsoft.com/office/drawing/2014/main" val="1701958800"/>
                    </a:ext>
                  </a:extLst>
                </a:gridCol>
              </a:tblGrid>
              <a:tr h="370840">
                <a:tc>
                  <a:txBody>
                    <a:bodyPr/>
                    <a:lstStyle/>
                    <a:p>
                      <a:r>
                        <a:rPr lang="en-US" sz="2000" dirty="0"/>
                        <a:t>Queue Status</a:t>
                      </a:r>
                    </a:p>
                  </a:txBody>
                  <a:tcPr/>
                </a:tc>
                <a:tc>
                  <a:txBody>
                    <a:bodyPr/>
                    <a:lstStyle/>
                    <a:p>
                      <a:r>
                        <a:rPr lang="en-US" sz="2000" dirty="0"/>
                        <a:t>Description</a:t>
                      </a:r>
                    </a:p>
                  </a:txBody>
                  <a:tcPr/>
                </a:tc>
                <a:extLst>
                  <a:ext uri="{0D108BD9-81ED-4DB2-BD59-A6C34878D82A}">
                    <a16:rowId xmlns:a16="http://schemas.microsoft.com/office/drawing/2014/main" val="3139862304"/>
                  </a:ext>
                </a:extLst>
              </a:tr>
              <a:tr h="370840">
                <a:tc>
                  <a:txBody>
                    <a:bodyPr/>
                    <a:lstStyle/>
                    <a:p>
                      <a:r>
                        <a:rPr lang="en-US" dirty="0"/>
                        <a:t>New</a:t>
                      </a:r>
                    </a:p>
                  </a:txBody>
                  <a:tcPr/>
                </a:tc>
                <a:tc>
                  <a:txBody>
                    <a:bodyPr/>
                    <a:lstStyle/>
                    <a:p>
                      <a:r>
                        <a:rPr lang="en-US" dirty="0"/>
                        <a:t>The record is newly created and is yet to be finalized.</a:t>
                      </a:r>
                    </a:p>
                  </a:txBody>
                  <a:tcPr/>
                </a:tc>
                <a:extLst>
                  <a:ext uri="{0D108BD9-81ED-4DB2-BD59-A6C34878D82A}">
                    <a16:rowId xmlns:a16="http://schemas.microsoft.com/office/drawing/2014/main" val="183316944"/>
                  </a:ext>
                </a:extLst>
              </a:tr>
              <a:tr h="370840">
                <a:tc>
                  <a:txBody>
                    <a:bodyPr/>
                    <a:lstStyle/>
                    <a:p>
                      <a:r>
                        <a:rPr lang="en-US" dirty="0"/>
                        <a:t>On Hold</a:t>
                      </a:r>
                    </a:p>
                  </a:txBody>
                  <a:tcPr/>
                </a:tc>
                <a:tc>
                  <a:txBody>
                    <a:bodyPr/>
                    <a:lstStyle/>
                    <a:p>
                      <a:r>
                        <a:rPr lang="en-US" dirty="0"/>
                        <a:t>Set by User. This status is a “flag” to hold on completing the transaction.</a:t>
                      </a:r>
                    </a:p>
                  </a:txBody>
                  <a:tcPr/>
                </a:tc>
                <a:extLst>
                  <a:ext uri="{0D108BD9-81ED-4DB2-BD59-A6C34878D82A}">
                    <a16:rowId xmlns:a16="http://schemas.microsoft.com/office/drawing/2014/main" val="2297164908"/>
                  </a:ext>
                </a:extLst>
              </a:tr>
              <a:tr h="370840">
                <a:tc>
                  <a:txBody>
                    <a:bodyPr/>
                    <a:lstStyle/>
                    <a:p>
                      <a:r>
                        <a:rPr lang="en-US" dirty="0"/>
                        <a:t>Delete</a:t>
                      </a:r>
                    </a:p>
                  </a:txBody>
                  <a:tcPr/>
                </a:tc>
                <a:tc>
                  <a:txBody>
                    <a:bodyPr/>
                    <a:lstStyle/>
                    <a:p>
                      <a:r>
                        <a:rPr lang="en-US" dirty="0"/>
                        <a:t>Upon setting this status, the transaction line will be deleted once submitted or posted.</a:t>
                      </a:r>
                    </a:p>
                  </a:txBody>
                  <a:tcPr/>
                </a:tc>
                <a:extLst>
                  <a:ext uri="{0D108BD9-81ED-4DB2-BD59-A6C34878D82A}">
                    <a16:rowId xmlns:a16="http://schemas.microsoft.com/office/drawing/2014/main" val="2141671699"/>
                  </a:ext>
                </a:extLst>
              </a:tr>
              <a:tr h="370840">
                <a:tc>
                  <a:txBody>
                    <a:bodyPr/>
                    <a:lstStyle/>
                    <a:p>
                      <a:r>
                        <a:rPr lang="en-US" dirty="0"/>
                        <a:t>Error</a:t>
                      </a:r>
                    </a:p>
                  </a:txBody>
                  <a:tcPr/>
                </a:tc>
                <a:tc>
                  <a:txBody>
                    <a:bodyPr/>
                    <a:lstStyle/>
                    <a:p>
                      <a:r>
                        <a:rPr lang="en-US" dirty="0"/>
                        <a:t>Set by NCFS. This status is a noted that NCFS prevented transaction submission due to missing information or other.</a:t>
                      </a:r>
                    </a:p>
                  </a:txBody>
                  <a:tcPr/>
                </a:tc>
                <a:extLst>
                  <a:ext uri="{0D108BD9-81ED-4DB2-BD59-A6C34878D82A}">
                    <a16:rowId xmlns:a16="http://schemas.microsoft.com/office/drawing/2014/main" val="2676025577"/>
                  </a:ext>
                </a:extLst>
              </a:tr>
              <a:tr h="370840">
                <a:tc>
                  <a:txBody>
                    <a:bodyPr/>
                    <a:lstStyle/>
                    <a:p>
                      <a:r>
                        <a:rPr lang="en-US" dirty="0"/>
                        <a:t>Book Changed</a:t>
                      </a:r>
                    </a:p>
                  </a:txBody>
                  <a:tcPr/>
                </a:tc>
                <a:tc>
                  <a:txBody>
                    <a:bodyPr/>
                    <a:lstStyle/>
                    <a:p>
                      <a:r>
                        <a:rPr lang="en-US" dirty="0"/>
                        <a:t>Set by OSC. Transaction line was moved across books.</a:t>
                      </a:r>
                    </a:p>
                  </a:txBody>
                  <a:tcPr/>
                </a:tc>
                <a:extLst>
                  <a:ext uri="{0D108BD9-81ED-4DB2-BD59-A6C34878D82A}">
                    <a16:rowId xmlns:a16="http://schemas.microsoft.com/office/drawing/2014/main" val="3401772742"/>
                  </a:ext>
                </a:extLst>
              </a:tr>
              <a:tr h="370840">
                <a:tc>
                  <a:txBody>
                    <a:bodyPr/>
                    <a:lstStyle/>
                    <a:p>
                      <a:r>
                        <a:rPr lang="en-US" dirty="0"/>
                        <a:t>Post</a:t>
                      </a:r>
                    </a:p>
                  </a:txBody>
                  <a:tcPr/>
                </a:tc>
                <a:tc>
                  <a:txBody>
                    <a:bodyPr/>
                    <a:lstStyle/>
                    <a:p>
                      <a:r>
                        <a:rPr lang="en-US" dirty="0"/>
                        <a:t>Transaction is ready to be finalized. Upon posting/submission, transaction will process.</a:t>
                      </a:r>
                    </a:p>
                  </a:txBody>
                  <a:tcPr/>
                </a:tc>
                <a:extLst>
                  <a:ext uri="{0D108BD9-81ED-4DB2-BD59-A6C34878D82A}">
                    <a16:rowId xmlns:a16="http://schemas.microsoft.com/office/drawing/2014/main" val="1027614610"/>
                  </a:ext>
                </a:extLst>
              </a:tr>
            </a:tbl>
          </a:graphicData>
        </a:graphic>
      </p:graphicFrame>
      <p:pic>
        <p:nvPicPr>
          <p:cNvPr id="2" name="Picture 1">
            <a:extLst>
              <a:ext uri="{FF2B5EF4-FFF2-40B4-BE49-F238E27FC236}">
                <a16:creationId xmlns:a16="http://schemas.microsoft.com/office/drawing/2014/main" id="{A13D9429-BC43-AB1F-8A3A-2125F851CF1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3B048996-B894-18D5-613C-E52923603BDB}"/>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26</a:t>
            </a:fld>
            <a:endParaRPr lang="en-US" dirty="0"/>
          </a:p>
        </p:txBody>
      </p:sp>
    </p:spTree>
    <p:custDataLst>
      <p:tags r:id="rId1"/>
    </p:custDataLst>
    <p:extLst>
      <p:ext uri="{BB962C8B-B14F-4D97-AF65-F5344CB8AC3E}">
        <p14:creationId xmlns:p14="http://schemas.microsoft.com/office/powerpoint/2010/main" val="883622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F8F1A-0FC5-74A6-4743-4F6E05F68548}"/>
              </a:ext>
            </a:extLst>
          </p:cNvPr>
          <p:cNvSpPr>
            <a:spLocks noGrp="1"/>
          </p:cNvSpPr>
          <p:nvPr>
            <p:ph type="title"/>
          </p:nvPr>
        </p:nvSpPr>
        <p:spPr/>
        <p:txBody>
          <a:bodyPr/>
          <a:lstStyle/>
          <a:p>
            <a:r>
              <a:rPr lang="en-US" sz="3200" dirty="0"/>
              <a:t>Active Asset Transactions And Updates</a:t>
            </a:r>
          </a:p>
        </p:txBody>
      </p:sp>
      <p:sp>
        <p:nvSpPr>
          <p:cNvPr id="4" name="TextBox 3">
            <a:extLst>
              <a:ext uri="{FF2B5EF4-FFF2-40B4-BE49-F238E27FC236}">
                <a16:creationId xmlns:a16="http://schemas.microsoft.com/office/drawing/2014/main" id="{DE7D64A2-D098-83C5-AB8E-96C57EBCF76D}"/>
              </a:ext>
            </a:extLst>
          </p:cNvPr>
          <p:cNvSpPr txBox="1"/>
          <p:nvPr/>
        </p:nvSpPr>
        <p:spPr>
          <a:xfrm>
            <a:off x="1061884" y="1408381"/>
            <a:ext cx="2989007" cy="914400"/>
          </a:xfrm>
          <a:prstGeom prst="rect">
            <a:avLst/>
          </a:prstGeom>
          <a:solidFill>
            <a:schemeClr val="accent1"/>
          </a:solidFill>
        </p:spPr>
        <p:txBody>
          <a:bodyPr wrap="square" rtlCol="0" anchor="ctr">
            <a:spAutoFit/>
          </a:bodyPr>
          <a:lstStyle/>
          <a:p>
            <a:pPr lvl="0" algn="ctr">
              <a:buClr>
                <a:schemeClr val="accent2"/>
              </a:buClr>
            </a:pPr>
            <a:r>
              <a:rPr lang="en-US" sz="2400" b="1" dirty="0">
                <a:solidFill>
                  <a:schemeClr val="bg1"/>
                </a:solidFill>
                <a:cs typeface="Calibri" pitchFamily="34" charset="0"/>
              </a:rPr>
              <a:t>Asset Transfer</a:t>
            </a:r>
            <a:endParaRPr lang="en-US" sz="2400" dirty="0">
              <a:solidFill>
                <a:schemeClr val="bg1"/>
              </a:solidFill>
            </a:endParaRPr>
          </a:p>
        </p:txBody>
      </p:sp>
      <p:sp>
        <p:nvSpPr>
          <p:cNvPr id="5" name="TextBox 4">
            <a:extLst>
              <a:ext uri="{FF2B5EF4-FFF2-40B4-BE49-F238E27FC236}">
                <a16:creationId xmlns:a16="http://schemas.microsoft.com/office/drawing/2014/main" id="{44172735-F3F2-3EE6-689C-2CC6F625A3A1}"/>
              </a:ext>
            </a:extLst>
          </p:cNvPr>
          <p:cNvSpPr txBox="1"/>
          <p:nvPr/>
        </p:nvSpPr>
        <p:spPr>
          <a:xfrm>
            <a:off x="1061884" y="2290912"/>
            <a:ext cx="2989007" cy="3657600"/>
          </a:xfrm>
          <a:prstGeom prst="rect">
            <a:avLst/>
          </a:prstGeom>
          <a:solidFill>
            <a:schemeClr val="bg1">
              <a:lumMod val="95000"/>
            </a:schemeClr>
          </a:solidFill>
        </p:spPr>
        <p:txBody>
          <a:bodyPr wrap="square" rtlCol="0">
            <a:spAutoFit/>
          </a:bodyPr>
          <a:lstStyle/>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Depreciation expense account information</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Location information</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Assigned employee</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Adjust number of units</a:t>
            </a:r>
          </a:p>
        </p:txBody>
      </p:sp>
      <p:sp>
        <p:nvSpPr>
          <p:cNvPr id="6" name="TextBox 5">
            <a:extLst>
              <a:ext uri="{FF2B5EF4-FFF2-40B4-BE49-F238E27FC236}">
                <a16:creationId xmlns:a16="http://schemas.microsoft.com/office/drawing/2014/main" id="{AAA5E09B-AB74-74A9-4D1D-F58532ADB74A}"/>
              </a:ext>
            </a:extLst>
          </p:cNvPr>
          <p:cNvSpPr txBox="1"/>
          <p:nvPr/>
        </p:nvSpPr>
        <p:spPr>
          <a:xfrm>
            <a:off x="4601493" y="1408381"/>
            <a:ext cx="2989007" cy="914400"/>
          </a:xfrm>
          <a:prstGeom prst="rect">
            <a:avLst/>
          </a:prstGeom>
          <a:solidFill>
            <a:schemeClr val="accent1"/>
          </a:solidFill>
        </p:spPr>
        <p:txBody>
          <a:bodyPr wrap="square" rtlCol="0" anchor="ctr">
            <a:spAutoFit/>
          </a:bodyPr>
          <a:lstStyle/>
          <a:p>
            <a:pPr lvl="0" algn="ctr">
              <a:buClr>
                <a:schemeClr val="accent2"/>
              </a:buClr>
            </a:pPr>
            <a:r>
              <a:rPr lang="en-US" sz="2400" b="1" dirty="0">
                <a:solidFill>
                  <a:schemeClr val="bg1"/>
                </a:solidFill>
                <a:cs typeface="Calibri" pitchFamily="34" charset="0"/>
              </a:rPr>
              <a:t>Asset Adjustment</a:t>
            </a:r>
            <a:endParaRPr lang="en-US" sz="2400" dirty="0">
              <a:solidFill>
                <a:schemeClr val="bg1"/>
              </a:solidFill>
            </a:endParaRPr>
          </a:p>
        </p:txBody>
      </p:sp>
      <p:sp>
        <p:nvSpPr>
          <p:cNvPr id="7" name="TextBox 6">
            <a:extLst>
              <a:ext uri="{FF2B5EF4-FFF2-40B4-BE49-F238E27FC236}">
                <a16:creationId xmlns:a16="http://schemas.microsoft.com/office/drawing/2014/main" id="{39F4CBFE-3A91-9FE5-3F1A-D8B03D0E81B4}"/>
              </a:ext>
            </a:extLst>
          </p:cNvPr>
          <p:cNvSpPr txBox="1"/>
          <p:nvPr/>
        </p:nvSpPr>
        <p:spPr>
          <a:xfrm>
            <a:off x="4601494" y="2322780"/>
            <a:ext cx="2989007" cy="3657600"/>
          </a:xfrm>
          <a:prstGeom prst="rect">
            <a:avLst/>
          </a:prstGeom>
          <a:solidFill>
            <a:schemeClr val="bg1">
              <a:lumMod val="95000"/>
            </a:schemeClr>
          </a:solidFill>
        </p:spPr>
        <p:txBody>
          <a:bodyPr wrap="square" rtlCol="0">
            <a:spAutoFit/>
          </a:bodyPr>
          <a:lstStyle/>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Asset cost</a:t>
            </a:r>
            <a:endParaRPr lang="en-US" sz="2400" dirty="0"/>
          </a:p>
          <a:p>
            <a:pPr marL="342900" lvl="0" indent="-342900">
              <a:spcBef>
                <a:spcPts val="600"/>
              </a:spcBef>
              <a:spcAft>
                <a:spcPts val="600"/>
              </a:spcAft>
              <a:buClr>
                <a:schemeClr val="tx1"/>
              </a:buClr>
              <a:buFont typeface="Arial" panose="020B0604020202020204" pitchFamily="34" charset="0"/>
              <a:buChar char="•"/>
            </a:pPr>
            <a:r>
              <a:rPr lang="en-US" sz="2400" dirty="0"/>
              <a:t>Estimated life and in-service date</a:t>
            </a:r>
          </a:p>
          <a:p>
            <a:pPr marL="342900" lvl="0" indent="-342900">
              <a:spcBef>
                <a:spcPts val="600"/>
              </a:spcBef>
              <a:spcAft>
                <a:spcPts val="600"/>
              </a:spcAft>
              <a:buClr>
                <a:schemeClr val="tx1"/>
              </a:buClr>
              <a:buFont typeface="Arial" panose="020B0604020202020204" pitchFamily="34" charset="0"/>
              <a:buChar char="•"/>
            </a:pPr>
            <a:r>
              <a:rPr lang="en-US" sz="2400" dirty="0"/>
              <a:t>Change category</a:t>
            </a:r>
          </a:p>
          <a:p>
            <a:pPr marL="342900" lvl="0" indent="-342900">
              <a:spcBef>
                <a:spcPts val="600"/>
              </a:spcBef>
              <a:spcAft>
                <a:spcPts val="600"/>
              </a:spcAft>
              <a:buClr>
                <a:schemeClr val="tx1"/>
              </a:buClr>
              <a:buFont typeface="Arial" panose="020B0604020202020204" pitchFamily="34" charset="0"/>
              <a:buChar char="•"/>
            </a:pPr>
            <a:r>
              <a:rPr lang="en-US" sz="2400" dirty="0"/>
              <a:t>Transfer Source Lines</a:t>
            </a:r>
          </a:p>
        </p:txBody>
      </p:sp>
      <p:sp>
        <p:nvSpPr>
          <p:cNvPr id="8" name="TextBox 7">
            <a:extLst>
              <a:ext uri="{FF2B5EF4-FFF2-40B4-BE49-F238E27FC236}">
                <a16:creationId xmlns:a16="http://schemas.microsoft.com/office/drawing/2014/main" id="{EADC386D-2011-97BD-6941-5C04E5718EF4}"/>
              </a:ext>
            </a:extLst>
          </p:cNvPr>
          <p:cNvSpPr txBox="1"/>
          <p:nvPr/>
        </p:nvSpPr>
        <p:spPr>
          <a:xfrm>
            <a:off x="8141106" y="1408381"/>
            <a:ext cx="2989007" cy="914400"/>
          </a:xfrm>
          <a:prstGeom prst="rect">
            <a:avLst/>
          </a:prstGeom>
          <a:solidFill>
            <a:schemeClr val="accent1"/>
          </a:solidFill>
        </p:spPr>
        <p:txBody>
          <a:bodyPr wrap="square" rtlCol="0" anchor="ctr">
            <a:spAutoFit/>
          </a:bodyPr>
          <a:lstStyle/>
          <a:p>
            <a:pPr lvl="0" algn="ctr">
              <a:buClr>
                <a:schemeClr val="accent2"/>
              </a:buClr>
            </a:pPr>
            <a:r>
              <a:rPr lang="en-US" sz="2400" b="1" dirty="0">
                <a:solidFill>
                  <a:schemeClr val="bg1"/>
                </a:solidFill>
                <a:cs typeface="Calibri" pitchFamily="34" charset="0"/>
              </a:rPr>
              <a:t>Update Descriptive Details</a:t>
            </a:r>
          </a:p>
        </p:txBody>
      </p:sp>
      <p:sp>
        <p:nvSpPr>
          <p:cNvPr id="9" name="TextBox 8">
            <a:extLst>
              <a:ext uri="{FF2B5EF4-FFF2-40B4-BE49-F238E27FC236}">
                <a16:creationId xmlns:a16="http://schemas.microsoft.com/office/drawing/2014/main" id="{2CFD9BDB-96CB-0043-6AE7-31E9BBF7500D}"/>
              </a:ext>
            </a:extLst>
          </p:cNvPr>
          <p:cNvSpPr txBox="1"/>
          <p:nvPr/>
        </p:nvSpPr>
        <p:spPr>
          <a:xfrm>
            <a:off x="8141109" y="2290913"/>
            <a:ext cx="2989007" cy="3657600"/>
          </a:xfrm>
          <a:prstGeom prst="rect">
            <a:avLst/>
          </a:prstGeom>
          <a:solidFill>
            <a:schemeClr val="bg1">
              <a:lumMod val="95000"/>
            </a:schemeClr>
          </a:solidFill>
        </p:spPr>
        <p:txBody>
          <a:bodyPr wrap="square" rtlCol="0">
            <a:spAutoFit/>
          </a:bodyPr>
          <a:lstStyle/>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Asset description</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Tag number</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Serial number, manufacturer, model number</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Additional details</a:t>
            </a:r>
          </a:p>
          <a:p>
            <a:pPr marL="342900" lvl="0" indent="-342900">
              <a:spcBef>
                <a:spcPts val="600"/>
              </a:spcBef>
              <a:spcAft>
                <a:spcPts val="600"/>
              </a:spcAft>
              <a:buClr>
                <a:schemeClr val="tx1"/>
              </a:buClr>
              <a:buFont typeface="Arial" panose="020B0604020202020204" pitchFamily="34" charset="0"/>
              <a:buChar char="•"/>
            </a:pPr>
            <a:r>
              <a:rPr lang="en-US" sz="2400" dirty="0">
                <a:cs typeface="Calibri" pitchFamily="34" charset="0"/>
              </a:rPr>
              <a:t>Attachments</a:t>
            </a:r>
          </a:p>
        </p:txBody>
      </p:sp>
      <p:sp>
        <p:nvSpPr>
          <p:cNvPr id="3" name="Slide Number Placeholder 2">
            <a:extLst>
              <a:ext uri="{FF2B5EF4-FFF2-40B4-BE49-F238E27FC236}">
                <a16:creationId xmlns:a16="http://schemas.microsoft.com/office/drawing/2014/main" id="{B6EA648A-1451-5F91-8270-A9BC5985973F}"/>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27</a:t>
            </a:fld>
            <a:endParaRPr lang="en-US"/>
          </a:p>
        </p:txBody>
      </p:sp>
    </p:spTree>
    <p:custDataLst>
      <p:tags r:id="rId1"/>
    </p:custDataLst>
    <p:extLst>
      <p:ext uri="{BB962C8B-B14F-4D97-AF65-F5344CB8AC3E}">
        <p14:creationId xmlns:p14="http://schemas.microsoft.com/office/powerpoint/2010/main" val="4028939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D59DA-22B2-7051-5983-48446DE7009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83ACBFD1-CC4A-46DD-2A81-0C23CFED395C}"/>
              </a:ext>
            </a:extLst>
          </p:cNvPr>
          <p:cNvSpPr>
            <a:spLocks noGrp="1"/>
          </p:cNvSpPr>
          <p:nvPr>
            <p:ph type="title"/>
          </p:nvPr>
        </p:nvSpPr>
        <p:spPr>
          <a:xfrm>
            <a:off x="838200" y="365125"/>
            <a:ext cx="10974323" cy="634219"/>
          </a:xfrm>
        </p:spPr>
        <p:txBody>
          <a:bodyPr/>
          <a:lstStyle/>
          <a:p>
            <a:r>
              <a:rPr lang="en-US" sz="3200" dirty="0"/>
              <a:t>Advanced Search</a:t>
            </a:r>
          </a:p>
        </p:txBody>
      </p:sp>
      <p:sp>
        <p:nvSpPr>
          <p:cNvPr id="5" name="TextBox 4">
            <a:extLst>
              <a:ext uri="{FF2B5EF4-FFF2-40B4-BE49-F238E27FC236}">
                <a16:creationId xmlns:a16="http://schemas.microsoft.com/office/drawing/2014/main" id="{CC0807CA-6F0A-B0F7-ED1C-7EF762E6F2F6}"/>
              </a:ext>
            </a:extLst>
          </p:cNvPr>
          <p:cNvSpPr txBox="1"/>
          <p:nvPr/>
        </p:nvSpPr>
        <p:spPr>
          <a:xfrm>
            <a:off x="699319" y="1123742"/>
            <a:ext cx="10793361" cy="1441164"/>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Toggle Basic or Advanced Search by clicking the </a:t>
            </a:r>
            <a:r>
              <a:rPr lang="en-US" sz="2000" b="1" kern="100" dirty="0">
                <a:ea typeface="Aptos" panose="020B0004020202020204" pitchFamily="34" charset="0"/>
                <a:cs typeface="Times New Roman" panose="02020603050405020304" pitchFamily="18" charset="0"/>
              </a:rPr>
              <a:t>Advanced</a:t>
            </a:r>
            <a:r>
              <a:rPr lang="en-US" sz="2000" kern="100" dirty="0">
                <a:ea typeface="Aptos" panose="020B0004020202020204" pitchFamily="34" charset="0"/>
                <a:cs typeface="Times New Roman" panose="02020603050405020304" pitchFamily="18" charset="0"/>
              </a:rPr>
              <a:t> or </a:t>
            </a:r>
            <a:r>
              <a:rPr lang="en-US" sz="2000" b="1" kern="100" dirty="0">
                <a:ea typeface="Aptos" panose="020B0004020202020204" pitchFamily="34" charset="0"/>
                <a:cs typeface="Times New Roman" panose="02020603050405020304" pitchFamily="18" charset="0"/>
              </a:rPr>
              <a:t>Basic</a:t>
            </a:r>
            <a:r>
              <a:rPr lang="en-US" sz="2000" kern="100" dirty="0">
                <a:ea typeface="Aptos" panose="020B0004020202020204" pitchFamily="34" charset="0"/>
                <a:cs typeface="Times New Roman" panose="02020603050405020304" pitchFamily="18" charset="0"/>
              </a:rPr>
              <a:t> button.</a:t>
            </a:r>
          </a:p>
          <a:p>
            <a:pPr marL="800100" marR="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Advanced search enables more inquiry actions and fields.</a:t>
            </a:r>
          </a:p>
          <a:p>
            <a:pPr marL="800100" marR="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Advanced setting can be saved as default inquiry view.</a:t>
            </a:r>
          </a:p>
        </p:txBody>
      </p:sp>
      <p:pic>
        <p:nvPicPr>
          <p:cNvPr id="6" name="Picture 5" descr="Inquiry screen with Advanced search button outlined in red.">
            <a:extLst>
              <a:ext uri="{FF2B5EF4-FFF2-40B4-BE49-F238E27FC236}">
                <a16:creationId xmlns:a16="http://schemas.microsoft.com/office/drawing/2014/main" id="{431AF1A9-2868-6F00-6CFE-A4E387F4BFAF}"/>
              </a:ext>
            </a:extLst>
          </p:cNvPr>
          <p:cNvPicPr>
            <a:picLocks noChangeAspect="1"/>
          </p:cNvPicPr>
          <p:nvPr/>
        </p:nvPicPr>
        <p:blipFill>
          <a:blip r:embed="rId3"/>
          <a:stretch>
            <a:fillRect/>
          </a:stretch>
        </p:blipFill>
        <p:spPr>
          <a:xfrm>
            <a:off x="2821752" y="2774034"/>
            <a:ext cx="6548494" cy="3803570"/>
          </a:xfrm>
          <a:prstGeom prst="rect">
            <a:avLst/>
          </a:prstGeom>
          <a:ln w="38100">
            <a:solidFill>
              <a:schemeClr val="tx1"/>
            </a:solidFill>
          </a:ln>
        </p:spPr>
      </p:pic>
      <p:pic>
        <p:nvPicPr>
          <p:cNvPr id="2" name="Picture 1">
            <a:extLst>
              <a:ext uri="{FF2B5EF4-FFF2-40B4-BE49-F238E27FC236}">
                <a16:creationId xmlns:a16="http://schemas.microsoft.com/office/drawing/2014/main" id="{5500448E-54AC-5EB4-A391-D37F4C6638E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080102C1-8D5A-9BA2-BE54-15B4526BA6E2}"/>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28</a:t>
            </a:fld>
            <a:endParaRPr lang="en-US" dirty="0"/>
          </a:p>
        </p:txBody>
      </p:sp>
    </p:spTree>
    <p:custDataLst>
      <p:tags r:id="rId1"/>
    </p:custDataLst>
    <p:extLst>
      <p:ext uri="{BB962C8B-B14F-4D97-AF65-F5344CB8AC3E}">
        <p14:creationId xmlns:p14="http://schemas.microsoft.com/office/powerpoint/2010/main" val="378431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3EA4-3646-8102-AFB1-580E8F27AAF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474D0E8-5919-51B6-8D75-0F5153FDE124}"/>
              </a:ext>
            </a:extLst>
          </p:cNvPr>
          <p:cNvSpPr>
            <a:spLocks noGrp="1"/>
          </p:cNvSpPr>
          <p:nvPr>
            <p:ph type="title"/>
          </p:nvPr>
        </p:nvSpPr>
        <p:spPr>
          <a:xfrm>
            <a:off x="838200" y="365125"/>
            <a:ext cx="10974323" cy="634219"/>
          </a:xfrm>
        </p:spPr>
        <p:txBody>
          <a:bodyPr/>
          <a:lstStyle/>
          <a:p>
            <a:r>
              <a:rPr lang="en-US" sz="3200" dirty="0"/>
              <a:t>Communications Archive</a:t>
            </a:r>
          </a:p>
        </p:txBody>
      </p:sp>
      <p:sp>
        <p:nvSpPr>
          <p:cNvPr id="5" name="TextBox 4">
            <a:extLst>
              <a:ext uri="{FF2B5EF4-FFF2-40B4-BE49-F238E27FC236}">
                <a16:creationId xmlns:a16="http://schemas.microsoft.com/office/drawing/2014/main" id="{8E4F77A8-AB30-3997-E2B1-AF94FBC120C2}"/>
              </a:ext>
            </a:extLst>
          </p:cNvPr>
          <p:cNvSpPr txBox="1"/>
          <p:nvPr/>
        </p:nvSpPr>
        <p:spPr>
          <a:xfrm>
            <a:off x="699319" y="1330052"/>
            <a:ext cx="10793361" cy="3980320"/>
          </a:xfrm>
          <a:prstGeom prst="rect">
            <a:avLst/>
          </a:prstGeom>
          <a:noFill/>
        </p:spPr>
        <p:txBody>
          <a:bodyPr wrap="square" rtlCol="0">
            <a:spAutoFit/>
          </a:bodyPr>
          <a:lstStyle/>
          <a:p>
            <a:pPr marL="800100" marR="0" lvl="1" indent="-342900">
              <a:lnSpc>
                <a:spcPct val="115000"/>
              </a:lnSpc>
              <a:spcBef>
                <a:spcPts val="600"/>
              </a:spcBef>
              <a:spcAft>
                <a:spcPts val="600"/>
              </a:spcAft>
              <a:buFont typeface="Arial" panose="020B0604020202020204" pitchFamily="34" charset="0"/>
              <a:buChar char="•"/>
            </a:pPr>
            <a:r>
              <a:rPr lang="en-US" sz="2000" kern="100" dirty="0">
                <a:effectLst/>
                <a:ea typeface="Aptos" panose="020B0004020202020204" pitchFamily="34" charset="0"/>
                <a:cs typeface="Times New Roman" panose="02020603050405020304" pitchFamily="18" charset="0"/>
                <a:hlinkClick r:id="rId3"/>
              </a:rPr>
              <a:t>2026 Communications Archives</a:t>
            </a:r>
            <a:endParaRPr lang="en-US" sz="2000" kern="100" dirty="0">
              <a:effectLst/>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Includes Information Session recordings, NCFS newsletters, Year-End checklists, and more.</a:t>
            </a:r>
            <a:endParaRPr lang="en-US" sz="2000" kern="100" dirty="0">
              <a:effectLst/>
              <a:ea typeface="Aptos" panose="020B0004020202020204" pitchFamily="34" charset="0"/>
              <a:cs typeface="Times New Roman" panose="02020603050405020304" pitchFamily="18" charset="0"/>
            </a:endParaRPr>
          </a:p>
          <a:p>
            <a:pPr marL="800100" marR="0" lvl="1" indent="-342900">
              <a:lnSpc>
                <a:spcPct val="115000"/>
              </a:lnSpc>
              <a:spcBef>
                <a:spcPts val="600"/>
              </a:spcBef>
              <a:spcAft>
                <a:spcPts val="600"/>
              </a:spcAft>
              <a:buFont typeface="Arial" panose="020B0604020202020204" pitchFamily="34" charset="0"/>
              <a:buChar char="•"/>
            </a:pPr>
            <a:r>
              <a:rPr lang="en-US" sz="2000" kern="100" dirty="0">
                <a:effectLst/>
                <a:ea typeface="Aptos" panose="020B0004020202020204" pitchFamily="34" charset="0"/>
                <a:cs typeface="Times New Roman" panose="02020603050405020304" pitchFamily="18" charset="0"/>
              </a:rPr>
              <a:t>NCFS FA Information Session Transaction Deep Dive</a:t>
            </a:r>
          </a:p>
          <a:p>
            <a:pPr marL="1257300" lvl="2"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Video: </a:t>
            </a:r>
            <a:r>
              <a:rPr lang="en-US" sz="2000" u="sng" dirty="0">
                <a:hlinkClick r:id="rId4"/>
              </a:rPr>
              <a:t>NCFS FA Information Session Transaction Deep Dive (Feb. 4)</a:t>
            </a:r>
            <a:endParaRPr lang="en-US" sz="2000" u="sng" dirty="0"/>
          </a:p>
          <a:p>
            <a:pPr marL="1257300" lvl="2" indent="-342900">
              <a:lnSpc>
                <a:spcPct val="115000"/>
              </a:lnSpc>
              <a:spcBef>
                <a:spcPts val="600"/>
              </a:spcBef>
              <a:spcAft>
                <a:spcPts val="600"/>
              </a:spcAft>
              <a:buFont typeface="Arial" panose="020B0604020202020204" pitchFamily="34" charset="0"/>
              <a:buChar char="•"/>
            </a:pPr>
            <a:r>
              <a:rPr lang="en-US" sz="2000" u="sng" dirty="0">
                <a:hlinkClick r:id="rId5"/>
              </a:rPr>
              <a:t>NCFS FA Information Session Transaction Deep Dive Presentation (Feb. 4)</a:t>
            </a:r>
            <a:endParaRPr lang="en-US" sz="2000" dirty="0"/>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NCFS FA Information Session Spreadsheet Deep Dive</a:t>
            </a:r>
          </a:p>
          <a:p>
            <a:pPr marL="1257300" lvl="2"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Video: </a:t>
            </a:r>
            <a:r>
              <a:rPr lang="en-US" sz="2000" u="sng" dirty="0">
                <a:hlinkClick r:id="rId6"/>
              </a:rPr>
              <a:t>NCFS FA Information Session Spreadsheet Deep Dive (April 1)</a:t>
            </a:r>
            <a:endParaRPr lang="en-US" sz="2000" u="sng" dirty="0"/>
          </a:p>
          <a:p>
            <a:pPr marL="1257300" lvl="2" indent="-342900">
              <a:lnSpc>
                <a:spcPct val="115000"/>
              </a:lnSpc>
              <a:spcBef>
                <a:spcPts val="600"/>
              </a:spcBef>
              <a:spcAft>
                <a:spcPts val="600"/>
              </a:spcAft>
              <a:buFont typeface="Arial" panose="020B0604020202020204" pitchFamily="34" charset="0"/>
              <a:buChar char="•"/>
            </a:pPr>
            <a:r>
              <a:rPr lang="en-US" sz="2000" u="sng" dirty="0">
                <a:hlinkClick r:id="rId7"/>
              </a:rPr>
              <a:t>NCFS FA Information Session Spreadsheet Deep Dive Presentation (April 1)</a:t>
            </a:r>
            <a:endParaRPr lang="en-US" sz="2000" dirty="0"/>
          </a:p>
        </p:txBody>
      </p:sp>
      <p:pic>
        <p:nvPicPr>
          <p:cNvPr id="2" name="Picture 1">
            <a:extLst>
              <a:ext uri="{FF2B5EF4-FFF2-40B4-BE49-F238E27FC236}">
                <a16:creationId xmlns:a16="http://schemas.microsoft.com/office/drawing/2014/main" id="{BB27BD09-285F-2B80-B795-441CE1F34AD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FEA3108D-DC27-4C68-26B3-7DE94FB1940B}"/>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29</a:t>
            </a:fld>
            <a:endParaRPr lang="en-US" dirty="0"/>
          </a:p>
        </p:txBody>
      </p:sp>
    </p:spTree>
    <p:custDataLst>
      <p:tags r:id="rId1"/>
    </p:custDataLst>
    <p:extLst>
      <p:ext uri="{BB962C8B-B14F-4D97-AF65-F5344CB8AC3E}">
        <p14:creationId xmlns:p14="http://schemas.microsoft.com/office/powerpoint/2010/main" val="128046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FB1E-94A0-3E5D-3A42-242A2C2DCD8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2709AED-B0AE-53F0-3D9B-236C2131908A}"/>
              </a:ext>
            </a:extLst>
          </p:cNvPr>
          <p:cNvSpPr>
            <a:spLocks noGrp="1"/>
          </p:cNvSpPr>
          <p:nvPr>
            <p:ph type="title"/>
          </p:nvPr>
        </p:nvSpPr>
        <p:spPr>
          <a:xfrm>
            <a:off x="838200" y="365125"/>
            <a:ext cx="10974323" cy="634219"/>
          </a:xfrm>
        </p:spPr>
        <p:txBody>
          <a:bodyPr/>
          <a:lstStyle/>
          <a:p>
            <a:r>
              <a:rPr lang="en-US" sz="3200" dirty="0"/>
              <a:t>Info Session Topics</a:t>
            </a:r>
          </a:p>
        </p:txBody>
      </p:sp>
      <p:sp>
        <p:nvSpPr>
          <p:cNvPr id="131" name="TextBox 130">
            <a:extLst>
              <a:ext uri="{FF2B5EF4-FFF2-40B4-BE49-F238E27FC236}">
                <a16:creationId xmlns:a16="http://schemas.microsoft.com/office/drawing/2014/main" id="{F67C81C0-667A-8BFC-AE5E-DF0DD7145E0E}"/>
              </a:ext>
            </a:extLst>
          </p:cNvPr>
          <p:cNvSpPr txBox="1"/>
          <p:nvPr/>
        </p:nvSpPr>
        <p:spPr>
          <a:xfrm>
            <a:off x="1150901" y="1374150"/>
            <a:ext cx="7949849" cy="4324902"/>
          </a:xfrm>
          <a:prstGeom prst="rect">
            <a:avLst/>
          </a:prstGeom>
          <a:noFill/>
        </p:spPr>
        <p:txBody>
          <a:bodyPr wrap="square" rtlCol="0">
            <a:spAutoFit/>
          </a:bodyPr>
          <a:lstStyle/>
          <a:p>
            <a:pPr marL="514350" indent="-514350">
              <a:lnSpc>
                <a:spcPct val="150000"/>
              </a:lnSpc>
              <a:spcBef>
                <a:spcPts val="600"/>
              </a:spcBef>
              <a:spcAft>
                <a:spcPts val="600"/>
              </a:spcAft>
              <a:buFont typeface="+mj-lt"/>
              <a:buAutoNum type="arabicPeriod"/>
            </a:pPr>
            <a:r>
              <a:rPr lang="en-US" sz="3200" b="1" dirty="0"/>
              <a:t>Importance of Fixed Assets</a:t>
            </a:r>
          </a:p>
          <a:p>
            <a:pPr marL="514350" indent="-514350">
              <a:lnSpc>
                <a:spcPct val="150000"/>
              </a:lnSpc>
              <a:spcBef>
                <a:spcPts val="600"/>
              </a:spcBef>
              <a:spcAft>
                <a:spcPts val="600"/>
              </a:spcAft>
              <a:buFont typeface="+mj-lt"/>
              <a:buAutoNum type="arabicPeriod"/>
            </a:pPr>
            <a:r>
              <a:rPr lang="en-US" sz="3200" b="1" dirty="0"/>
              <a:t>ACFR Expectations Regarding Fixed Assets</a:t>
            </a:r>
          </a:p>
          <a:p>
            <a:pPr marL="514350" indent="-514350">
              <a:lnSpc>
                <a:spcPct val="150000"/>
              </a:lnSpc>
              <a:spcBef>
                <a:spcPts val="600"/>
              </a:spcBef>
              <a:spcAft>
                <a:spcPts val="600"/>
              </a:spcAft>
              <a:buFont typeface="+mj-lt"/>
              <a:buAutoNum type="arabicPeriod"/>
            </a:pPr>
            <a:r>
              <a:rPr lang="en-US" sz="3200" b="1" dirty="0"/>
              <a:t>Fixed Assets Reporting</a:t>
            </a:r>
          </a:p>
          <a:p>
            <a:pPr marL="514350" indent="-514350">
              <a:lnSpc>
                <a:spcPct val="150000"/>
              </a:lnSpc>
              <a:spcBef>
                <a:spcPts val="600"/>
              </a:spcBef>
              <a:spcAft>
                <a:spcPts val="600"/>
              </a:spcAft>
              <a:buFont typeface="+mj-lt"/>
              <a:buAutoNum type="arabicPeriod"/>
            </a:pPr>
            <a:r>
              <a:rPr lang="en-US" sz="3200" b="1" dirty="0"/>
              <a:t>Fixed Assets Tips and Tricks</a:t>
            </a:r>
          </a:p>
          <a:p>
            <a:pPr marL="514350" indent="-514350">
              <a:lnSpc>
                <a:spcPct val="150000"/>
              </a:lnSpc>
              <a:spcBef>
                <a:spcPts val="600"/>
              </a:spcBef>
              <a:spcAft>
                <a:spcPts val="600"/>
              </a:spcAft>
              <a:buFont typeface="+mj-lt"/>
              <a:buAutoNum type="arabicPeriod"/>
            </a:pPr>
            <a:r>
              <a:rPr lang="en-US" sz="3200" b="1" dirty="0"/>
              <a:t>Capitalization Threshold Changes</a:t>
            </a:r>
          </a:p>
        </p:txBody>
      </p:sp>
      <p:pic>
        <p:nvPicPr>
          <p:cNvPr id="2" name="Picture 1">
            <a:extLst>
              <a:ext uri="{FF2B5EF4-FFF2-40B4-BE49-F238E27FC236}">
                <a16:creationId xmlns:a16="http://schemas.microsoft.com/office/drawing/2014/main" id="{3A60AAF5-BEE5-B341-F6D4-ADE31A8C52C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5A91784E-60BF-BC40-7C53-8F904C445CCB}"/>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3</a:t>
            </a:fld>
            <a:endParaRPr lang="en-US" dirty="0"/>
          </a:p>
        </p:txBody>
      </p:sp>
    </p:spTree>
    <p:custDataLst>
      <p:tags r:id="rId1"/>
    </p:custDataLst>
    <p:extLst>
      <p:ext uri="{BB962C8B-B14F-4D97-AF65-F5344CB8AC3E}">
        <p14:creationId xmlns:p14="http://schemas.microsoft.com/office/powerpoint/2010/main" val="597039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5C4B1-D750-EC12-F4E0-2D2D889D66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0C6A0B-69B1-35E5-02F0-6B50834B98A4}"/>
              </a:ext>
            </a:extLst>
          </p:cNvPr>
          <p:cNvSpPr>
            <a:spLocks noGrp="1"/>
          </p:cNvSpPr>
          <p:nvPr>
            <p:ph type="ctrTitle"/>
          </p:nvPr>
        </p:nvSpPr>
        <p:spPr/>
        <p:txBody>
          <a:bodyPr/>
          <a:lstStyle/>
          <a:p>
            <a:pPr algn="ctr"/>
            <a:r>
              <a:rPr lang="en-US" dirty="0"/>
              <a:t>Questions?</a:t>
            </a:r>
          </a:p>
        </p:txBody>
      </p:sp>
    </p:spTree>
    <p:custDataLst>
      <p:tags r:id="rId1"/>
    </p:custDataLst>
    <p:extLst>
      <p:ext uri="{BB962C8B-B14F-4D97-AF65-F5344CB8AC3E}">
        <p14:creationId xmlns:p14="http://schemas.microsoft.com/office/powerpoint/2010/main" val="3972133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C2488-8BF1-BAA2-C88D-C3A1B651CC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3573A9-5678-2A5D-3DA0-EB7DE933ADCB}"/>
              </a:ext>
            </a:extLst>
          </p:cNvPr>
          <p:cNvSpPr>
            <a:spLocks noGrp="1"/>
          </p:cNvSpPr>
          <p:nvPr>
            <p:ph type="ctrTitle"/>
          </p:nvPr>
        </p:nvSpPr>
        <p:spPr/>
        <p:txBody>
          <a:bodyPr/>
          <a:lstStyle/>
          <a:p>
            <a:r>
              <a:rPr lang="en-US" dirty="0"/>
              <a:t>Capitalization Threshold Changes</a:t>
            </a:r>
          </a:p>
        </p:txBody>
      </p:sp>
      <p:sp>
        <p:nvSpPr>
          <p:cNvPr id="5" name="Subtitle 4">
            <a:extLst>
              <a:ext uri="{FF2B5EF4-FFF2-40B4-BE49-F238E27FC236}">
                <a16:creationId xmlns:a16="http://schemas.microsoft.com/office/drawing/2014/main" id="{BA97B6C7-337F-507B-FFE5-8AA350AC9429}"/>
              </a:ext>
            </a:extLst>
          </p:cNvPr>
          <p:cNvSpPr>
            <a:spLocks noGrp="1"/>
          </p:cNvSpPr>
          <p:nvPr>
            <p:ph type="subTitle" idx="1"/>
          </p:nvPr>
        </p:nvSpPr>
        <p:spPr/>
        <p:txBody>
          <a:bodyPr/>
          <a:lstStyle/>
          <a:p>
            <a:r>
              <a:rPr lang="en-US" dirty="0"/>
              <a:t>Starting 7/28/2026, FY27</a:t>
            </a:r>
          </a:p>
        </p:txBody>
      </p:sp>
    </p:spTree>
    <p:custDataLst>
      <p:tags r:id="rId1"/>
    </p:custDataLst>
    <p:extLst>
      <p:ext uri="{BB962C8B-B14F-4D97-AF65-F5344CB8AC3E}">
        <p14:creationId xmlns:p14="http://schemas.microsoft.com/office/powerpoint/2010/main" val="2192138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3D609-AF47-29FB-1E1D-87F9016EEDF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4602908-915C-A0EB-BFFC-660E8A22D5CD}"/>
              </a:ext>
            </a:extLst>
          </p:cNvPr>
          <p:cNvSpPr>
            <a:spLocks noGrp="1"/>
          </p:cNvSpPr>
          <p:nvPr>
            <p:ph type="title"/>
          </p:nvPr>
        </p:nvSpPr>
        <p:spPr>
          <a:xfrm>
            <a:off x="838200" y="365125"/>
            <a:ext cx="10974323" cy="634219"/>
          </a:xfrm>
        </p:spPr>
        <p:txBody>
          <a:bodyPr/>
          <a:lstStyle/>
          <a:p>
            <a:r>
              <a:rPr lang="en-US" sz="3200" dirty="0"/>
              <a:t>FY27 Capitalization Threshold Change</a:t>
            </a:r>
          </a:p>
        </p:txBody>
      </p:sp>
      <p:sp>
        <p:nvSpPr>
          <p:cNvPr id="5" name="TextBox 4">
            <a:extLst>
              <a:ext uri="{FF2B5EF4-FFF2-40B4-BE49-F238E27FC236}">
                <a16:creationId xmlns:a16="http://schemas.microsoft.com/office/drawing/2014/main" id="{2DCA9051-0B1D-3123-7287-850547EFB4E0}"/>
              </a:ext>
            </a:extLst>
          </p:cNvPr>
          <p:cNvSpPr txBox="1"/>
          <p:nvPr/>
        </p:nvSpPr>
        <p:spPr>
          <a:xfrm>
            <a:off x="206829" y="1333640"/>
            <a:ext cx="3477695" cy="1841273"/>
          </a:xfrm>
          <a:prstGeom prst="rect">
            <a:avLst/>
          </a:prstGeom>
          <a:noFill/>
        </p:spPr>
        <p:txBody>
          <a:bodyPr wrap="square" rtlCol="0">
            <a:spAutoFit/>
          </a:bodyPr>
          <a:lstStyle/>
          <a:p>
            <a:pPr marL="800100" marR="0" lvl="1" indent="-342900">
              <a:lnSpc>
                <a:spcPct val="115000"/>
              </a:lnSpc>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Beginning 7/28/26, first day of FY27 for Fixed Assets.</a:t>
            </a:r>
          </a:p>
          <a:p>
            <a:pPr marL="800100" lvl="1" indent="-342900">
              <a:lnSpc>
                <a:spcPct val="115000"/>
              </a:lnSpc>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Effective for accounting date 7/1/2026.</a:t>
            </a:r>
          </a:p>
        </p:txBody>
      </p:sp>
      <p:graphicFrame>
        <p:nvGraphicFramePr>
          <p:cNvPr id="2" name="Table 1">
            <a:extLst>
              <a:ext uri="{FF2B5EF4-FFF2-40B4-BE49-F238E27FC236}">
                <a16:creationId xmlns:a16="http://schemas.microsoft.com/office/drawing/2014/main" id="{CAAFD5DF-AB9C-F8DF-83EB-C10779EBCB26}"/>
              </a:ext>
            </a:extLst>
          </p:cNvPr>
          <p:cNvGraphicFramePr>
            <a:graphicFrameLocks noGrp="1"/>
          </p:cNvGraphicFramePr>
          <p:nvPr>
            <p:extLst>
              <p:ext uri="{D42A27DB-BD31-4B8C-83A1-F6EECF244321}">
                <p14:modId xmlns:p14="http://schemas.microsoft.com/office/powerpoint/2010/main" val="2275560445"/>
              </p:ext>
            </p:extLst>
          </p:nvPr>
        </p:nvGraphicFramePr>
        <p:xfrm>
          <a:off x="3684524" y="1136924"/>
          <a:ext cx="8127999" cy="5553327"/>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78556388"/>
                    </a:ext>
                  </a:extLst>
                </a:gridCol>
                <a:gridCol w="2709333">
                  <a:extLst>
                    <a:ext uri="{9D8B030D-6E8A-4147-A177-3AD203B41FA5}">
                      <a16:colId xmlns:a16="http://schemas.microsoft.com/office/drawing/2014/main" val="2261369819"/>
                    </a:ext>
                  </a:extLst>
                </a:gridCol>
                <a:gridCol w="2709333">
                  <a:extLst>
                    <a:ext uri="{9D8B030D-6E8A-4147-A177-3AD203B41FA5}">
                      <a16:colId xmlns:a16="http://schemas.microsoft.com/office/drawing/2014/main" val="353775600"/>
                    </a:ext>
                  </a:extLst>
                </a:gridCol>
              </a:tblGrid>
              <a:tr h="752727">
                <a:tc>
                  <a:txBody>
                    <a:bodyPr/>
                    <a:lstStyle/>
                    <a:p>
                      <a:pPr algn="ctr"/>
                      <a:r>
                        <a:rPr lang="en-US" dirty="0"/>
                        <a:t>Asset Class</a:t>
                      </a:r>
                    </a:p>
                  </a:txBody>
                  <a:tcPr anchor="ctr"/>
                </a:tc>
                <a:tc>
                  <a:txBody>
                    <a:bodyPr/>
                    <a:lstStyle/>
                    <a:p>
                      <a:pPr algn="ctr"/>
                      <a:r>
                        <a:rPr lang="en-US" dirty="0"/>
                        <a:t>Current Capitalization Threshold</a:t>
                      </a:r>
                    </a:p>
                  </a:txBody>
                  <a:tcPr anchor="ctr"/>
                </a:tc>
                <a:tc>
                  <a:txBody>
                    <a:bodyPr/>
                    <a:lstStyle/>
                    <a:p>
                      <a:pPr algn="ctr"/>
                      <a:r>
                        <a:rPr lang="en-US" dirty="0"/>
                        <a:t>July 1, 2026 Capitalization Threshold</a:t>
                      </a:r>
                    </a:p>
                  </a:txBody>
                  <a:tcPr anchor="ctr"/>
                </a:tc>
                <a:extLst>
                  <a:ext uri="{0D108BD9-81ED-4DB2-BD59-A6C34878D82A}">
                    <a16:rowId xmlns:a16="http://schemas.microsoft.com/office/drawing/2014/main" val="4129511189"/>
                  </a:ext>
                </a:extLst>
              </a:tr>
              <a:tr h="370840">
                <a:tc>
                  <a:txBody>
                    <a:bodyPr/>
                    <a:lstStyle/>
                    <a:p>
                      <a:r>
                        <a:rPr lang="en-US" sz="1600" dirty="0">
                          <a:solidFill>
                            <a:schemeClr val="tx1"/>
                          </a:solidFill>
                        </a:rPr>
                        <a:t>Buildings</a:t>
                      </a:r>
                    </a:p>
                  </a:txBody>
                  <a:tcPr/>
                </a:tc>
                <a:tc>
                  <a:txBody>
                    <a:bodyPr/>
                    <a:lstStyle/>
                    <a:p>
                      <a:r>
                        <a:rPr lang="en-US" sz="1600" dirty="0">
                          <a:solidFill>
                            <a:schemeClr val="tx1"/>
                          </a:solidFill>
                        </a:rPr>
                        <a:t>$5,000</a:t>
                      </a:r>
                    </a:p>
                  </a:txBody>
                  <a:tcPr/>
                </a:tc>
                <a:tc>
                  <a:txBody>
                    <a:bodyPr/>
                    <a:lstStyle/>
                    <a:p>
                      <a:r>
                        <a:rPr lang="en-US" sz="1600" dirty="0">
                          <a:solidFill>
                            <a:schemeClr val="tx1"/>
                          </a:solidFill>
                        </a:rPr>
                        <a:t>$100,000</a:t>
                      </a:r>
                    </a:p>
                  </a:txBody>
                  <a:tcPr/>
                </a:tc>
                <a:extLst>
                  <a:ext uri="{0D108BD9-81ED-4DB2-BD59-A6C34878D82A}">
                    <a16:rowId xmlns:a16="http://schemas.microsoft.com/office/drawing/2014/main" val="2101650272"/>
                  </a:ext>
                </a:extLst>
              </a:tr>
              <a:tr h="370840">
                <a:tc>
                  <a:txBody>
                    <a:bodyPr/>
                    <a:lstStyle/>
                    <a:p>
                      <a:r>
                        <a:rPr lang="en-US" sz="1600" dirty="0">
                          <a:solidFill>
                            <a:schemeClr val="tx1"/>
                          </a:solidFill>
                        </a:rPr>
                        <a:t>Land </a:t>
                      </a:r>
                      <a:br>
                        <a:rPr lang="en-US" sz="1600" dirty="0">
                          <a:solidFill>
                            <a:schemeClr val="tx1"/>
                          </a:solidFill>
                        </a:rPr>
                      </a:br>
                      <a:r>
                        <a:rPr lang="en-US" sz="1600" dirty="0">
                          <a:solidFill>
                            <a:schemeClr val="tx1"/>
                          </a:solidFill>
                        </a:rPr>
                        <a:t>Machinery and equipment</a:t>
                      </a:r>
                    </a:p>
                    <a:p>
                      <a:r>
                        <a:rPr lang="en-US" sz="1600" dirty="0">
                          <a:solidFill>
                            <a:schemeClr val="tx1"/>
                          </a:solidFill>
                        </a:rPr>
                        <a:t>Art, literature, and other artifacts </a:t>
                      </a:r>
                    </a:p>
                    <a:p>
                      <a:r>
                        <a:rPr lang="en-US" sz="1600" dirty="0">
                          <a:solidFill>
                            <a:schemeClr val="tx1"/>
                          </a:solidFill>
                        </a:rPr>
                        <a:t>General infrastructure</a:t>
                      </a:r>
                    </a:p>
                    <a:p>
                      <a:r>
                        <a:rPr lang="en-US" sz="1600" dirty="0">
                          <a:solidFill>
                            <a:schemeClr val="tx1"/>
                          </a:solidFill>
                        </a:rPr>
                        <a:t>Computer software </a:t>
                      </a:r>
                    </a:p>
                  </a:txBody>
                  <a:tcPr/>
                </a:tc>
                <a:tc>
                  <a:txBody>
                    <a:bodyPr/>
                    <a:lstStyle/>
                    <a:p>
                      <a:r>
                        <a:rPr lang="en-US" sz="1600" dirty="0">
                          <a:solidFill>
                            <a:schemeClr val="tx1"/>
                          </a:solidFill>
                        </a:rPr>
                        <a:t>$5,000</a:t>
                      </a:r>
                    </a:p>
                  </a:txBody>
                  <a:tcPr/>
                </a:tc>
                <a:tc>
                  <a:txBody>
                    <a:bodyPr/>
                    <a:lstStyle/>
                    <a:p>
                      <a:r>
                        <a:rPr lang="en-US" sz="1600" dirty="0">
                          <a:solidFill>
                            <a:schemeClr val="tx1"/>
                          </a:solidFill>
                        </a:rPr>
                        <a:t>$10,000</a:t>
                      </a:r>
                    </a:p>
                  </a:txBody>
                  <a:tcPr/>
                </a:tc>
                <a:extLst>
                  <a:ext uri="{0D108BD9-81ED-4DB2-BD59-A6C34878D82A}">
                    <a16:rowId xmlns:a16="http://schemas.microsoft.com/office/drawing/2014/main" val="1454103702"/>
                  </a:ext>
                </a:extLst>
              </a:tr>
              <a:tr h="370840">
                <a:tc>
                  <a:txBody>
                    <a:bodyPr/>
                    <a:lstStyle/>
                    <a:p>
                      <a:r>
                        <a:rPr lang="en-US" sz="1600" dirty="0">
                          <a:solidFill>
                            <a:schemeClr val="tx1"/>
                          </a:solidFill>
                        </a:rPr>
                        <a:t>Internally generated computer software</a:t>
                      </a:r>
                    </a:p>
                  </a:txBody>
                  <a:tcPr/>
                </a:tc>
                <a:tc>
                  <a:txBody>
                    <a:bodyPr/>
                    <a:lstStyle/>
                    <a:p>
                      <a:r>
                        <a:rPr lang="en-US" sz="1600" dirty="0">
                          <a:solidFill>
                            <a:schemeClr val="tx1"/>
                          </a:solidFill>
                        </a:rPr>
                        <a:t>$1,000,000</a:t>
                      </a:r>
                    </a:p>
                  </a:txBody>
                  <a:tcPr/>
                </a:tc>
                <a:tc>
                  <a:txBody>
                    <a:bodyPr/>
                    <a:lstStyle/>
                    <a:p>
                      <a:r>
                        <a:rPr lang="en-US" sz="1600" dirty="0">
                          <a:solidFill>
                            <a:schemeClr val="tx1"/>
                          </a:solidFill>
                        </a:rPr>
                        <a:t>$1,000,000</a:t>
                      </a:r>
                    </a:p>
                  </a:txBody>
                  <a:tcPr/>
                </a:tc>
                <a:extLst>
                  <a:ext uri="{0D108BD9-81ED-4DB2-BD59-A6C34878D82A}">
                    <a16:rowId xmlns:a16="http://schemas.microsoft.com/office/drawing/2014/main" val="851196575"/>
                  </a:ext>
                </a:extLst>
              </a:tr>
              <a:tr h="370840">
                <a:tc>
                  <a:txBody>
                    <a:bodyPr/>
                    <a:lstStyle/>
                    <a:p>
                      <a:r>
                        <a:rPr lang="en-US" sz="1600" dirty="0">
                          <a:solidFill>
                            <a:schemeClr val="tx1"/>
                          </a:solidFill>
                        </a:rPr>
                        <a:t>Other intangible assets</a:t>
                      </a:r>
                    </a:p>
                  </a:txBody>
                  <a:tcPr/>
                </a:tc>
                <a:tc>
                  <a:txBody>
                    <a:bodyPr/>
                    <a:lstStyle/>
                    <a:p>
                      <a:r>
                        <a:rPr lang="en-US" sz="1600" dirty="0">
                          <a:solidFill>
                            <a:schemeClr val="tx1"/>
                          </a:solidFill>
                        </a:rPr>
                        <a:t>$100,000</a:t>
                      </a:r>
                    </a:p>
                  </a:txBody>
                  <a:tcPr/>
                </a:tc>
                <a:tc>
                  <a:txBody>
                    <a:bodyPr/>
                    <a:lstStyle/>
                    <a:p>
                      <a:r>
                        <a:rPr lang="en-US" sz="1600" dirty="0">
                          <a:solidFill>
                            <a:schemeClr val="tx1"/>
                          </a:solidFill>
                        </a:rPr>
                        <a:t>$100,000</a:t>
                      </a:r>
                    </a:p>
                  </a:txBody>
                  <a:tcPr/>
                </a:tc>
                <a:extLst>
                  <a:ext uri="{0D108BD9-81ED-4DB2-BD59-A6C34878D82A}">
                    <a16:rowId xmlns:a16="http://schemas.microsoft.com/office/drawing/2014/main" val="136251450"/>
                  </a:ext>
                </a:extLst>
              </a:tr>
              <a:tr h="370840">
                <a:tc>
                  <a:txBody>
                    <a:bodyPr/>
                    <a:lstStyle/>
                    <a:p>
                      <a:r>
                        <a:rPr lang="en-US" sz="1600" dirty="0">
                          <a:solidFill>
                            <a:schemeClr val="tx1"/>
                          </a:solidFill>
                        </a:rPr>
                        <a:t>Right-to-use – Buildings</a:t>
                      </a:r>
                      <a:br>
                        <a:rPr lang="en-US" sz="1600" dirty="0">
                          <a:solidFill>
                            <a:schemeClr val="tx1"/>
                          </a:solidFill>
                        </a:rPr>
                      </a:br>
                      <a:r>
                        <a:rPr lang="en-US" sz="1600" dirty="0">
                          <a:solidFill>
                            <a:schemeClr val="tx1"/>
                          </a:solidFill>
                        </a:rPr>
                        <a:t>Right-to-use-Land</a:t>
                      </a:r>
                      <a:br>
                        <a:rPr lang="en-US" sz="1600" dirty="0">
                          <a:solidFill>
                            <a:schemeClr val="tx1"/>
                          </a:solidFill>
                        </a:rPr>
                      </a:br>
                      <a:r>
                        <a:rPr lang="en-US" sz="1600" dirty="0">
                          <a:solidFill>
                            <a:schemeClr val="tx1"/>
                          </a:solidFill>
                        </a:rPr>
                        <a:t>Right-to-use – machinery and equipment</a:t>
                      </a:r>
                      <a:br>
                        <a:rPr lang="en-US" sz="1600" dirty="0">
                          <a:solidFill>
                            <a:schemeClr val="tx1"/>
                          </a:solidFill>
                        </a:rPr>
                      </a:br>
                      <a:r>
                        <a:rPr lang="en-US" sz="1600" dirty="0">
                          <a:solidFill>
                            <a:schemeClr val="tx1"/>
                          </a:solidFill>
                        </a:rPr>
                        <a:t>Right-to-use – general infrastructure</a:t>
                      </a:r>
                    </a:p>
                  </a:txBody>
                  <a:tcPr/>
                </a:tc>
                <a:tc>
                  <a:txBody>
                    <a:bodyPr/>
                    <a:lstStyle/>
                    <a:p>
                      <a:r>
                        <a:rPr lang="en-US" sz="1600" dirty="0">
                          <a:solidFill>
                            <a:schemeClr val="tx1"/>
                          </a:solidFill>
                        </a:rPr>
                        <a:t>$10,000</a:t>
                      </a:r>
                    </a:p>
                  </a:txBody>
                  <a:tcPr/>
                </a:tc>
                <a:tc>
                  <a:txBody>
                    <a:bodyPr/>
                    <a:lstStyle/>
                    <a:p>
                      <a:r>
                        <a:rPr lang="en-US" sz="1600" dirty="0">
                          <a:solidFill>
                            <a:schemeClr val="tx1"/>
                          </a:solidFill>
                        </a:rPr>
                        <a:t>$10,000</a:t>
                      </a:r>
                    </a:p>
                  </a:txBody>
                  <a:tcPr/>
                </a:tc>
                <a:extLst>
                  <a:ext uri="{0D108BD9-81ED-4DB2-BD59-A6C34878D82A}">
                    <a16:rowId xmlns:a16="http://schemas.microsoft.com/office/drawing/2014/main" val="128369904"/>
                  </a:ext>
                </a:extLst>
              </a:tr>
              <a:tr h="370840">
                <a:tc>
                  <a:txBody>
                    <a:bodyPr/>
                    <a:lstStyle/>
                    <a:p>
                      <a:r>
                        <a:rPr lang="en-US" sz="1600" dirty="0">
                          <a:solidFill>
                            <a:schemeClr val="tx1"/>
                          </a:solidFill>
                        </a:rPr>
                        <a:t>Subscription assets (SBITAs)</a:t>
                      </a:r>
                    </a:p>
                  </a:txBody>
                  <a:tcPr/>
                </a:tc>
                <a:tc>
                  <a:txBody>
                    <a:bodyPr/>
                    <a:lstStyle/>
                    <a:p>
                      <a:r>
                        <a:rPr lang="en-US" sz="1600" dirty="0">
                          <a:solidFill>
                            <a:schemeClr val="tx1"/>
                          </a:solidFill>
                        </a:rPr>
                        <a:t>$400,000</a:t>
                      </a:r>
                    </a:p>
                  </a:txBody>
                  <a:tcPr/>
                </a:tc>
                <a:tc>
                  <a:txBody>
                    <a:bodyPr/>
                    <a:lstStyle/>
                    <a:p>
                      <a:r>
                        <a:rPr lang="en-US" sz="1600" dirty="0">
                          <a:solidFill>
                            <a:schemeClr val="tx1"/>
                          </a:solidFill>
                        </a:rPr>
                        <a:t>$400,000</a:t>
                      </a:r>
                    </a:p>
                  </a:txBody>
                  <a:tcPr/>
                </a:tc>
                <a:extLst>
                  <a:ext uri="{0D108BD9-81ED-4DB2-BD59-A6C34878D82A}">
                    <a16:rowId xmlns:a16="http://schemas.microsoft.com/office/drawing/2014/main" val="1475924417"/>
                  </a:ext>
                </a:extLst>
              </a:tr>
            </a:tbl>
          </a:graphicData>
        </a:graphic>
      </p:graphicFrame>
      <p:sp>
        <p:nvSpPr>
          <p:cNvPr id="3" name="Slide Number Placeholder 2">
            <a:extLst>
              <a:ext uri="{FF2B5EF4-FFF2-40B4-BE49-F238E27FC236}">
                <a16:creationId xmlns:a16="http://schemas.microsoft.com/office/drawing/2014/main" id="{AF707A3A-CC41-8B3D-BE97-72D0673CFB81}"/>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32</a:t>
            </a:fld>
            <a:endParaRPr lang="en-US" dirty="0"/>
          </a:p>
        </p:txBody>
      </p:sp>
    </p:spTree>
    <p:custDataLst>
      <p:tags r:id="rId1"/>
    </p:custDataLst>
    <p:extLst>
      <p:ext uri="{BB962C8B-B14F-4D97-AF65-F5344CB8AC3E}">
        <p14:creationId xmlns:p14="http://schemas.microsoft.com/office/powerpoint/2010/main" val="468625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32E2-591F-B926-AC91-05283F752407}"/>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EC69D2E-8F1C-2B18-F020-255312D4867F}"/>
              </a:ext>
            </a:extLst>
          </p:cNvPr>
          <p:cNvSpPr>
            <a:spLocks noGrp="1"/>
          </p:cNvSpPr>
          <p:nvPr>
            <p:ph type="title"/>
          </p:nvPr>
        </p:nvSpPr>
        <p:spPr>
          <a:xfrm>
            <a:off x="838200" y="365125"/>
            <a:ext cx="10974323" cy="634219"/>
          </a:xfrm>
        </p:spPr>
        <p:txBody>
          <a:bodyPr/>
          <a:lstStyle/>
          <a:p>
            <a:r>
              <a:rPr lang="en-US" sz="3200" dirty="0"/>
              <a:t>Capitalization Threshold Tasks</a:t>
            </a:r>
          </a:p>
        </p:txBody>
      </p:sp>
      <p:sp>
        <p:nvSpPr>
          <p:cNvPr id="4" name="TextBox 3">
            <a:extLst>
              <a:ext uri="{FF2B5EF4-FFF2-40B4-BE49-F238E27FC236}">
                <a16:creationId xmlns:a16="http://schemas.microsoft.com/office/drawing/2014/main" id="{4E65FAC6-BCBE-8B96-1F01-75E5C9A54D99}"/>
              </a:ext>
            </a:extLst>
          </p:cNvPr>
          <p:cNvSpPr txBox="1"/>
          <p:nvPr/>
        </p:nvSpPr>
        <p:spPr>
          <a:xfrm>
            <a:off x="838200" y="999344"/>
            <a:ext cx="10334638" cy="3472489"/>
          </a:xfrm>
          <a:prstGeom prst="rect">
            <a:avLst/>
          </a:prstGeom>
          <a:noFill/>
        </p:spPr>
        <p:txBody>
          <a:bodyPr wrap="square" rtlCol="0">
            <a:spAutoFit/>
          </a:bodyPr>
          <a:lstStyle/>
          <a:p>
            <a:pPr marL="342900"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OSC </a:t>
            </a:r>
            <a:r>
              <a:rPr lang="en-US" sz="2000" kern="100" dirty="0">
                <a:ea typeface="Aptos" panose="020B0004020202020204" pitchFamily="34" charset="0"/>
                <a:cs typeface="Times New Roman" panose="02020603050405020304" pitchFamily="18" charset="0"/>
                <a:hlinkClick r:id="rId3"/>
              </a:rPr>
              <a:t>Capital Assets Survey</a:t>
            </a:r>
            <a:endParaRPr lang="en-US" sz="2000" kern="100" dirty="0">
              <a:ea typeface="Aptos" panose="020B0004020202020204" pitchFamily="34" charset="0"/>
              <a:cs typeface="Times New Roman" panose="02020603050405020304" pitchFamily="18" charset="0"/>
            </a:endParaRPr>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OSC is evaluating if default useful lives need to be adjusted.</a:t>
            </a:r>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Please complete the above survey by 6/19/2026.</a:t>
            </a:r>
          </a:p>
          <a:p>
            <a:pPr marL="342900"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Review list of active, fully depreciated assets.</a:t>
            </a:r>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OSC will provide your fully depreciated list.</a:t>
            </a:r>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Due by 6/30/2026.</a:t>
            </a:r>
          </a:p>
          <a:p>
            <a:pPr marL="800100" lvl="1" indent="-342900">
              <a:lnSpc>
                <a:spcPct val="115000"/>
              </a:lnSpc>
              <a:spcBef>
                <a:spcPts val="600"/>
              </a:spcBef>
              <a:spcAft>
                <a:spcPts val="6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RPT-FA-008 can give a head start.</a:t>
            </a:r>
          </a:p>
        </p:txBody>
      </p:sp>
      <p:pic>
        <p:nvPicPr>
          <p:cNvPr id="7" name="Picture 6" descr="Example RFTFA008 report output showing column S, Fully Depreciated outlined in red with Yes as a filtered value.">
            <a:extLst>
              <a:ext uri="{FF2B5EF4-FFF2-40B4-BE49-F238E27FC236}">
                <a16:creationId xmlns:a16="http://schemas.microsoft.com/office/drawing/2014/main" id="{16B77E07-0B5A-F1AF-4F10-D4F8D726265B}"/>
              </a:ext>
            </a:extLst>
          </p:cNvPr>
          <p:cNvPicPr>
            <a:picLocks noChangeAspect="1"/>
          </p:cNvPicPr>
          <p:nvPr/>
        </p:nvPicPr>
        <p:blipFill>
          <a:blip r:embed="rId4"/>
          <a:stretch>
            <a:fillRect/>
          </a:stretch>
        </p:blipFill>
        <p:spPr>
          <a:xfrm>
            <a:off x="5497286" y="4015362"/>
            <a:ext cx="6603704" cy="2778526"/>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01FF0F38-986B-8CB5-1C16-0090127FCF03}"/>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33</a:t>
            </a:fld>
            <a:endParaRPr lang="en-US" dirty="0"/>
          </a:p>
        </p:txBody>
      </p:sp>
    </p:spTree>
    <p:custDataLst>
      <p:tags r:id="rId1"/>
    </p:custDataLst>
    <p:extLst>
      <p:ext uri="{BB962C8B-B14F-4D97-AF65-F5344CB8AC3E}">
        <p14:creationId xmlns:p14="http://schemas.microsoft.com/office/powerpoint/2010/main" val="1967072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EAD0A-3FC2-E6B4-2020-F932D80796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3BCCD4-7BCF-1F1E-8E3C-E08CEC2C09AC}"/>
              </a:ext>
            </a:extLst>
          </p:cNvPr>
          <p:cNvSpPr>
            <a:spLocks noGrp="1"/>
          </p:cNvSpPr>
          <p:nvPr>
            <p:ph type="ctrTitle"/>
          </p:nvPr>
        </p:nvSpPr>
        <p:spPr/>
        <p:txBody>
          <a:bodyPr/>
          <a:lstStyle/>
          <a:p>
            <a:pPr algn="ctr"/>
            <a:r>
              <a:rPr lang="en-US" dirty="0"/>
              <a:t>Final Questions?</a:t>
            </a:r>
          </a:p>
        </p:txBody>
      </p:sp>
    </p:spTree>
    <p:custDataLst>
      <p:tags r:id="rId1"/>
    </p:custDataLst>
    <p:extLst>
      <p:ext uri="{BB962C8B-B14F-4D97-AF65-F5344CB8AC3E}">
        <p14:creationId xmlns:p14="http://schemas.microsoft.com/office/powerpoint/2010/main" val="3803991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254E3-CCD8-927B-D87B-C81F83A4B8C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DB0837A-7AF0-B6E3-67A5-69BC76F8927E}"/>
              </a:ext>
            </a:extLst>
          </p:cNvPr>
          <p:cNvSpPr>
            <a:spLocks noGrp="1"/>
          </p:cNvSpPr>
          <p:nvPr>
            <p:ph type="title"/>
          </p:nvPr>
        </p:nvSpPr>
        <p:spPr>
          <a:xfrm>
            <a:off x="838200" y="365125"/>
            <a:ext cx="10974323" cy="634219"/>
          </a:xfrm>
        </p:spPr>
        <p:txBody>
          <a:bodyPr/>
          <a:lstStyle/>
          <a:p>
            <a:r>
              <a:rPr lang="en-US" sz="3200" dirty="0"/>
              <a:t>Questions, Requests, or Other</a:t>
            </a:r>
          </a:p>
        </p:txBody>
      </p:sp>
      <p:sp>
        <p:nvSpPr>
          <p:cNvPr id="6" name="Title 3">
            <a:extLst>
              <a:ext uri="{FF2B5EF4-FFF2-40B4-BE49-F238E27FC236}">
                <a16:creationId xmlns:a16="http://schemas.microsoft.com/office/drawing/2014/main" id="{66BB1E0A-5021-0C33-BAEE-2537DA29983F}"/>
              </a:ext>
            </a:extLst>
          </p:cNvPr>
          <p:cNvSpPr txBox="1">
            <a:spLocks/>
          </p:cNvSpPr>
          <p:nvPr/>
        </p:nvSpPr>
        <p:spPr>
          <a:xfrm>
            <a:off x="1101213" y="1720645"/>
            <a:ext cx="10070468" cy="2346909"/>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000" b="1" kern="1200">
                <a:solidFill>
                  <a:srgbClr val="232B7C"/>
                </a:solidFill>
                <a:latin typeface="+mn-lt"/>
                <a:ea typeface="+mj-ea"/>
                <a:cs typeface="+mj-cs"/>
              </a:defRPr>
            </a:lvl1pPr>
          </a:lstStyle>
          <a:p>
            <a:pPr algn="ctr"/>
            <a:r>
              <a:rPr lang="en-US" dirty="0"/>
              <a:t>Key Takeaway</a:t>
            </a:r>
          </a:p>
          <a:p>
            <a:pPr algn="ctr"/>
            <a:r>
              <a:rPr lang="en-US" dirty="0"/>
              <a:t>When in doubt, contact OSC: </a:t>
            </a:r>
            <a:r>
              <a:rPr lang="en-US" dirty="0">
                <a:hlinkClick r:id="rId3"/>
              </a:rPr>
              <a:t>NCFS@ncosc.gov</a:t>
            </a:r>
            <a:r>
              <a:rPr lang="en-US" dirty="0"/>
              <a:t>!</a:t>
            </a:r>
          </a:p>
        </p:txBody>
      </p:sp>
      <p:pic>
        <p:nvPicPr>
          <p:cNvPr id="2" name="Picture 1">
            <a:extLst>
              <a:ext uri="{FF2B5EF4-FFF2-40B4-BE49-F238E27FC236}">
                <a16:creationId xmlns:a16="http://schemas.microsoft.com/office/drawing/2014/main" id="{721CD73D-EA7F-D537-3487-8E619A18C2D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B9061AC3-323F-3615-566A-A818714E50C7}"/>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35</a:t>
            </a:fld>
            <a:endParaRPr lang="en-US" dirty="0"/>
          </a:p>
        </p:txBody>
      </p:sp>
    </p:spTree>
    <p:custDataLst>
      <p:tags r:id="rId1"/>
    </p:custDataLst>
    <p:extLst>
      <p:ext uri="{BB962C8B-B14F-4D97-AF65-F5344CB8AC3E}">
        <p14:creationId xmlns:p14="http://schemas.microsoft.com/office/powerpoint/2010/main" val="2962226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86166-2A95-1165-6061-2A97AE3EB34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1C4690-BF0D-6039-D652-4F21B1E36F90}"/>
              </a:ext>
            </a:extLst>
          </p:cNvPr>
          <p:cNvSpPr>
            <a:spLocks noGrp="1"/>
          </p:cNvSpPr>
          <p:nvPr>
            <p:ph type="ctrTitle"/>
          </p:nvPr>
        </p:nvSpPr>
        <p:spPr/>
        <p:txBody>
          <a:bodyPr/>
          <a:lstStyle/>
          <a:p>
            <a:pPr algn="ctr"/>
            <a:r>
              <a:rPr lang="en-US" dirty="0"/>
              <a:t>Thank you!</a:t>
            </a:r>
          </a:p>
        </p:txBody>
      </p:sp>
    </p:spTree>
    <p:custDataLst>
      <p:tags r:id="rId1"/>
    </p:custDataLst>
    <p:extLst>
      <p:ext uri="{BB962C8B-B14F-4D97-AF65-F5344CB8AC3E}">
        <p14:creationId xmlns:p14="http://schemas.microsoft.com/office/powerpoint/2010/main" val="1689728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4D5318-1131-4FEB-868B-642ADBF5492E}"/>
              </a:ext>
            </a:extLst>
          </p:cNvPr>
          <p:cNvSpPr>
            <a:spLocks noGrp="1"/>
          </p:cNvSpPr>
          <p:nvPr>
            <p:ph type="ctrTitle"/>
          </p:nvPr>
        </p:nvSpPr>
        <p:spPr/>
        <p:txBody>
          <a:bodyPr/>
          <a:lstStyle/>
          <a:p>
            <a:r>
              <a:rPr lang="en-US" dirty="0"/>
              <a:t>Importance of Fixed Assets</a:t>
            </a:r>
          </a:p>
        </p:txBody>
      </p:sp>
    </p:spTree>
    <p:custDataLst>
      <p:tags r:id="rId1"/>
    </p:custDataLst>
    <p:extLst>
      <p:ext uri="{BB962C8B-B14F-4D97-AF65-F5344CB8AC3E}">
        <p14:creationId xmlns:p14="http://schemas.microsoft.com/office/powerpoint/2010/main" val="320336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2593E-B7A4-B2B2-E6F2-3C6B2DA0A13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9CEB6EAA-BB08-E6D9-D031-22042A0AEE7A}"/>
              </a:ext>
            </a:extLst>
          </p:cNvPr>
          <p:cNvSpPr>
            <a:spLocks noGrp="1"/>
          </p:cNvSpPr>
          <p:nvPr>
            <p:ph type="title"/>
          </p:nvPr>
        </p:nvSpPr>
        <p:spPr>
          <a:xfrm>
            <a:off x="838200" y="365125"/>
            <a:ext cx="10974323" cy="634219"/>
          </a:xfrm>
        </p:spPr>
        <p:txBody>
          <a:bodyPr/>
          <a:lstStyle/>
          <a:p>
            <a:r>
              <a:rPr lang="en-US" sz="3200" dirty="0"/>
              <a:t>Importance Of Fixed Assets (continued)</a:t>
            </a:r>
          </a:p>
        </p:txBody>
      </p:sp>
      <p:sp>
        <p:nvSpPr>
          <p:cNvPr id="5" name="TextBox 4">
            <a:extLst>
              <a:ext uri="{FF2B5EF4-FFF2-40B4-BE49-F238E27FC236}">
                <a16:creationId xmlns:a16="http://schemas.microsoft.com/office/drawing/2014/main" id="{B73FBFED-FA7B-2C05-5B65-4039302FCD5B}"/>
              </a:ext>
            </a:extLst>
          </p:cNvPr>
          <p:cNvSpPr txBox="1"/>
          <p:nvPr/>
        </p:nvSpPr>
        <p:spPr>
          <a:xfrm>
            <a:off x="928680" y="1124512"/>
            <a:ext cx="10793361" cy="4339650"/>
          </a:xfrm>
          <a:prstGeom prst="rect">
            <a:avLst/>
          </a:prstGeom>
          <a:noFill/>
        </p:spPr>
        <p:txBody>
          <a:bodyPr wrap="square" rtlCol="0">
            <a:spAutoFit/>
          </a:bodyPr>
          <a:lstStyle/>
          <a:p>
            <a:pPr marL="514350" indent="-514350">
              <a:spcBef>
                <a:spcPts val="600"/>
              </a:spcBef>
              <a:spcAft>
                <a:spcPts val="600"/>
              </a:spcAft>
              <a:buFont typeface="Arial" panose="020B0604020202020204" pitchFamily="34" charset="0"/>
              <a:buChar char="•"/>
            </a:pPr>
            <a:r>
              <a:rPr lang="en-US" sz="2400" dirty="0"/>
              <a:t>Reporting capital assets is required per </a:t>
            </a:r>
            <a:r>
              <a:rPr lang="en-US" sz="2400" b="0" i="0" dirty="0">
                <a:effectLst/>
              </a:rPr>
              <a:t>GASB Codification Section 1400 and 102.01 - Statewide Accounting Policy - Capitalization/Classification.</a:t>
            </a:r>
            <a:endParaRPr lang="en-US" sz="2400" dirty="0"/>
          </a:p>
          <a:p>
            <a:pPr marL="514350" indent="-514350">
              <a:spcBef>
                <a:spcPts val="600"/>
              </a:spcBef>
              <a:spcAft>
                <a:spcPts val="600"/>
              </a:spcAft>
              <a:buFont typeface="Arial" panose="020B0604020202020204" pitchFamily="34" charset="0"/>
              <a:buChar char="•"/>
            </a:pPr>
            <a:r>
              <a:rPr lang="en-US" sz="2400" dirty="0"/>
              <a:t>ACFR worksheet 203</a:t>
            </a:r>
          </a:p>
          <a:p>
            <a:pPr marL="971550" lvl="1" indent="-514350">
              <a:spcBef>
                <a:spcPts val="600"/>
              </a:spcBef>
              <a:spcAft>
                <a:spcPts val="600"/>
              </a:spcAft>
              <a:buFont typeface="Arial" panose="020B0604020202020204" pitchFamily="34" charset="0"/>
              <a:buChar char="•"/>
            </a:pPr>
            <a:r>
              <a:rPr lang="en-US" sz="2400" dirty="0"/>
              <a:t>Proper asset record keeping speeds up creation of ACFR package.</a:t>
            </a:r>
          </a:p>
          <a:p>
            <a:pPr marL="971550" lvl="1" indent="-514350">
              <a:spcBef>
                <a:spcPts val="600"/>
              </a:spcBef>
              <a:spcAft>
                <a:spcPts val="600"/>
              </a:spcAft>
              <a:buFont typeface="Arial" panose="020B0604020202020204" pitchFamily="34" charset="0"/>
              <a:buChar char="•"/>
            </a:pPr>
            <a:r>
              <a:rPr lang="en-US" sz="2400" dirty="0"/>
              <a:t>Sign off at end of worksheet.</a:t>
            </a:r>
          </a:p>
          <a:p>
            <a:pPr marL="514350" indent="-514350">
              <a:spcBef>
                <a:spcPts val="600"/>
              </a:spcBef>
              <a:spcAft>
                <a:spcPts val="600"/>
              </a:spcAft>
              <a:buFont typeface="Arial" panose="020B0604020202020204" pitchFamily="34" charset="0"/>
              <a:buChar char="•"/>
            </a:pPr>
            <a:r>
              <a:rPr lang="en-US" sz="2400" dirty="0"/>
              <a:t>Less manual adjustments: Manual adjustments are time consuming.</a:t>
            </a:r>
          </a:p>
          <a:p>
            <a:pPr marL="514350" indent="-514350">
              <a:spcBef>
                <a:spcPts val="600"/>
              </a:spcBef>
              <a:spcAft>
                <a:spcPts val="600"/>
              </a:spcAft>
              <a:buFont typeface="Arial" panose="020B0604020202020204" pitchFamily="34" charset="0"/>
              <a:buChar char="•"/>
            </a:pPr>
            <a:r>
              <a:rPr lang="en-US" sz="2400" dirty="0"/>
              <a:t>Proper asset record keeping improves visibility into state spending.</a:t>
            </a:r>
          </a:p>
          <a:p>
            <a:pPr marL="514350" indent="-514350">
              <a:spcBef>
                <a:spcPts val="600"/>
              </a:spcBef>
              <a:spcAft>
                <a:spcPts val="600"/>
              </a:spcAft>
              <a:buFont typeface="Arial" panose="020B0604020202020204" pitchFamily="34" charset="0"/>
              <a:buChar char="•"/>
            </a:pPr>
            <a:r>
              <a:rPr lang="en-US" sz="2400" dirty="0"/>
              <a:t>Proper asset record keeping provides insight into what tools/materials need to be replaced.</a:t>
            </a:r>
          </a:p>
        </p:txBody>
      </p:sp>
      <p:pic>
        <p:nvPicPr>
          <p:cNvPr id="4" name="Picture 3">
            <a:extLst>
              <a:ext uri="{FF2B5EF4-FFF2-40B4-BE49-F238E27FC236}">
                <a16:creationId xmlns:a16="http://schemas.microsoft.com/office/drawing/2014/main" id="{2EAB3790-A894-AAA5-2A7D-BAD9ED7F85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92078390-1237-B7F9-DBBD-D467BCE6F5AE}"/>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5</a:t>
            </a:fld>
            <a:endParaRPr lang="en-US" dirty="0"/>
          </a:p>
        </p:txBody>
      </p:sp>
    </p:spTree>
    <p:custDataLst>
      <p:tags r:id="rId1"/>
    </p:custDataLst>
    <p:extLst>
      <p:ext uri="{BB962C8B-B14F-4D97-AF65-F5344CB8AC3E}">
        <p14:creationId xmlns:p14="http://schemas.microsoft.com/office/powerpoint/2010/main" val="313747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C72D0-46DE-0CC4-6E96-39546B395C1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C031C98A-E410-1AFE-9907-40667E69C605}"/>
              </a:ext>
            </a:extLst>
          </p:cNvPr>
          <p:cNvSpPr>
            <a:spLocks noGrp="1"/>
          </p:cNvSpPr>
          <p:nvPr>
            <p:ph type="title"/>
          </p:nvPr>
        </p:nvSpPr>
        <p:spPr>
          <a:xfrm>
            <a:off x="838200" y="365125"/>
            <a:ext cx="10974323" cy="634219"/>
          </a:xfrm>
        </p:spPr>
        <p:txBody>
          <a:bodyPr/>
          <a:lstStyle/>
          <a:p>
            <a:r>
              <a:rPr lang="en-US" sz="3200" dirty="0"/>
              <a:t>Fixed Asset Impact To The General Ledger</a:t>
            </a:r>
          </a:p>
        </p:txBody>
      </p:sp>
      <p:sp>
        <p:nvSpPr>
          <p:cNvPr id="4" name="TextBox 3">
            <a:extLst>
              <a:ext uri="{FF2B5EF4-FFF2-40B4-BE49-F238E27FC236}">
                <a16:creationId xmlns:a16="http://schemas.microsoft.com/office/drawing/2014/main" id="{36D490C8-1D06-6791-B9A6-4DCEA69BADFB}"/>
              </a:ext>
            </a:extLst>
          </p:cNvPr>
          <p:cNvSpPr txBox="1"/>
          <p:nvPr/>
        </p:nvSpPr>
        <p:spPr>
          <a:xfrm>
            <a:off x="838200" y="1328468"/>
            <a:ext cx="10793361" cy="3348289"/>
          </a:xfrm>
          <a:prstGeom prst="rect">
            <a:avLst/>
          </a:prstGeom>
          <a:noFill/>
        </p:spPr>
        <p:txBody>
          <a:bodyPr wrap="square" rtlCol="0">
            <a:spAutoFit/>
          </a:bodyPr>
          <a:lstStyle/>
          <a:p>
            <a:pPr marL="800100" lvl="1" indent="-342900">
              <a:lnSpc>
                <a:spcPct val="115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Asset depreciation expense account drives multiple accounts: </a:t>
            </a:r>
            <a:r>
              <a:rPr lang="en-US" sz="2400" kern="100" dirty="0">
                <a:effectLst/>
                <a:ea typeface="Aptos" panose="020B0004020202020204" pitchFamily="34" charset="0"/>
                <a:cs typeface="Times New Roman" panose="02020603050405020304" pitchFamily="18" charset="0"/>
              </a:rPr>
              <a:t>Depreciation Expense Acct, Asset Clearing Acct, </a:t>
            </a:r>
            <a:r>
              <a:rPr lang="en-US" sz="2400" kern="100" dirty="0">
                <a:ea typeface="Aptos" panose="020B0004020202020204" pitchFamily="34" charset="0"/>
                <a:cs typeface="Times New Roman" panose="02020603050405020304" pitchFamily="18" charset="0"/>
              </a:rPr>
              <a:t>Asset Cost Accounting, and Depreciation Reserve</a:t>
            </a:r>
          </a:p>
          <a:p>
            <a:pPr marL="800100" lvl="1" indent="-342900">
              <a:lnSpc>
                <a:spcPct val="115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Manual journal entries are not required; NCFS automatically makes journal updates. </a:t>
            </a:r>
          </a:p>
          <a:p>
            <a:pPr marL="1257300" lvl="2" indent="-342900">
              <a:lnSpc>
                <a:spcPct val="115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Errors upstream are automatically erroneous in the General Ledger. </a:t>
            </a:r>
          </a:p>
          <a:p>
            <a:pPr marL="1257300" lvl="2" indent="-342900">
              <a:lnSpc>
                <a:spcPct val="115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Payable errors not caught in Assets will be posted and propagated.</a:t>
            </a:r>
            <a:endParaRPr lang="en-US" sz="2400" kern="100" dirty="0">
              <a:effectLs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02E56FA4-6187-A784-E108-83EEE0C096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E30B21D4-5BEE-FDEF-D641-ED836BD1CBA6}"/>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6</a:t>
            </a:fld>
            <a:endParaRPr lang="en-US" dirty="0"/>
          </a:p>
        </p:txBody>
      </p:sp>
    </p:spTree>
    <p:custDataLst>
      <p:tags r:id="rId1"/>
    </p:custDataLst>
    <p:extLst>
      <p:ext uri="{BB962C8B-B14F-4D97-AF65-F5344CB8AC3E}">
        <p14:creationId xmlns:p14="http://schemas.microsoft.com/office/powerpoint/2010/main" val="1946257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8A915-2335-0818-FE86-264DA884D57A}"/>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F600D5D0-266C-9A67-979B-140D1C9ADE82}"/>
              </a:ext>
            </a:extLst>
          </p:cNvPr>
          <p:cNvSpPr>
            <a:spLocks noGrp="1"/>
          </p:cNvSpPr>
          <p:nvPr>
            <p:ph type="title"/>
          </p:nvPr>
        </p:nvSpPr>
        <p:spPr>
          <a:xfrm>
            <a:off x="838200" y="365125"/>
            <a:ext cx="10974323" cy="634219"/>
          </a:xfrm>
        </p:spPr>
        <p:txBody>
          <a:bodyPr/>
          <a:lstStyle/>
          <a:p>
            <a:r>
              <a:rPr lang="en-US" sz="3200" dirty="0"/>
              <a:t>Key Asset Terms</a:t>
            </a:r>
          </a:p>
        </p:txBody>
      </p:sp>
      <p:graphicFrame>
        <p:nvGraphicFramePr>
          <p:cNvPr id="2" name="Table 1">
            <a:extLst>
              <a:ext uri="{FF2B5EF4-FFF2-40B4-BE49-F238E27FC236}">
                <a16:creationId xmlns:a16="http://schemas.microsoft.com/office/drawing/2014/main" id="{AA3B98C4-E811-413D-556A-868A5FD26B3D}"/>
              </a:ext>
            </a:extLst>
          </p:cNvPr>
          <p:cNvGraphicFramePr>
            <a:graphicFrameLocks noGrp="1"/>
          </p:cNvGraphicFramePr>
          <p:nvPr>
            <p:extLst>
              <p:ext uri="{D42A27DB-BD31-4B8C-83A1-F6EECF244321}">
                <p14:modId xmlns:p14="http://schemas.microsoft.com/office/powerpoint/2010/main" val="1267228005"/>
              </p:ext>
            </p:extLst>
          </p:nvPr>
        </p:nvGraphicFramePr>
        <p:xfrm>
          <a:off x="838200" y="1189493"/>
          <a:ext cx="10687793" cy="4889323"/>
        </p:xfrm>
        <a:graphic>
          <a:graphicData uri="http://schemas.openxmlformats.org/drawingml/2006/table">
            <a:tbl>
              <a:tblPr firstRow="1">
                <a:tableStyleId>{616DA210-FB5B-4158-B5E0-FEB733F419BA}</a:tableStyleId>
              </a:tblPr>
              <a:tblGrid>
                <a:gridCol w="2173185">
                  <a:extLst>
                    <a:ext uri="{9D8B030D-6E8A-4147-A177-3AD203B41FA5}">
                      <a16:colId xmlns:a16="http://schemas.microsoft.com/office/drawing/2014/main" val="1771374853"/>
                    </a:ext>
                  </a:extLst>
                </a:gridCol>
                <a:gridCol w="8514608">
                  <a:extLst>
                    <a:ext uri="{9D8B030D-6E8A-4147-A177-3AD203B41FA5}">
                      <a16:colId xmlns:a16="http://schemas.microsoft.com/office/drawing/2014/main" val="3484801228"/>
                    </a:ext>
                  </a:extLst>
                </a:gridCol>
              </a:tblGrid>
              <a:tr h="715865">
                <a:tc>
                  <a:txBody>
                    <a:bodyPr/>
                    <a:lstStyle/>
                    <a:p>
                      <a:pPr marL="0" indent="0" algn="ctr">
                        <a:buFont typeface="Wingdings" panose="05000000000000000000" pitchFamily="2" charset="2"/>
                        <a:buNone/>
                      </a:pPr>
                      <a:r>
                        <a:rPr lang="en-US" sz="2400" dirty="0">
                          <a:solidFill>
                            <a:schemeClr val="bg1"/>
                          </a:solidFill>
                          <a:latin typeface="+mn-lt"/>
                        </a:rPr>
                        <a:t>Key Term</a:t>
                      </a:r>
                      <a:endParaRPr lang="en-US" sz="2400" b="1" dirty="0">
                        <a:solidFill>
                          <a:schemeClr val="bg1"/>
                        </a:solidFill>
                        <a:latin typeface="+mn-lt"/>
                        <a:cs typeface="Segoe UI" panose="020B0502040204020203" pitchFamily="34" charset="0"/>
                      </a:endParaRPr>
                    </a:p>
                  </a:txBody>
                  <a:tcPr anchor="ctr">
                    <a:solidFill>
                      <a:srgbClr val="232B7C"/>
                    </a:solidFill>
                  </a:tcPr>
                </a:tc>
                <a:tc>
                  <a:txBody>
                    <a:bodyPr/>
                    <a:lstStyle/>
                    <a:p>
                      <a:pPr algn="ctr"/>
                      <a:r>
                        <a:rPr lang="en-US" sz="2400" dirty="0">
                          <a:solidFill>
                            <a:schemeClr val="bg1"/>
                          </a:solidFill>
                          <a:latin typeface="+mn-lt"/>
                        </a:rPr>
                        <a:t>Definition</a:t>
                      </a:r>
                      <a:endParaRPr lang="en-US" sz="2400" b="1" dirty="0">
                        <a:solidFill>
                          <a:schemeClr val="bg1"/>
                        </a:solidFill>
                        <a:latin typeface="+mn-lt"/>
                        <a:cs typeface="Segoe UI" panose="020B0502040204020203" pitchFamily="34" charset="0"/>
                      </a:endParaRPr>
                    </a:p>
                  </a:txBody>
                  <a:tcPr anchor="ctr">
                    <a:solidFill>
                      <a:srgbClr val="232B7C"/>
                    </a:solidFill>
                  </a:tcPr>
                </a:tc>
                <a:extLst>
                  <a:ext uri="{0D108BD9-81ED-4DB2-BD59-A6C34878D82A}">
                    <a16:rowId xmlns:a16="http://schemas.microsoft.com/office/drawing/2014/main" val="2200860206"/>
                  </a:ext>
                </a:extLst>
              </a:tr>
              <a:tr h="1470544">
                <a:tc>
                  <a:txBody>
                    <a:bodyPr/>
                    <a:lstStyle/>
                    <a:p>
                      <a:pPr marL="0" marR="0" lvl="0" indent="0" algn="ctr" rtl="0" eaLnBrk="1" fontAlgn="auto" latinLnBrk="0" hangingPunct="1">
                        <a:lnSpc>
                          <a:spcPct val="100000"/>
                        </a:lnSpc>
                        <a:spcBef>
                          <a:spcPts val="0"/>
                        </a:spcBef>
                        <a:spcAft>
                          <a:spcPts val="0"/>
                        </a:spcAft>
                        <a:buClrTx/>
                        <a:buSzTx/>
                        <a:buFontTx/>
                        <a:buNone/>
                      </a:pPr>
                      <a:r>
                        <a:rPr lang="en-US" sz="2200" b="1" kern="1200">
                          <a:solidFill>
                            <a:schemeClr val="tx1"/>
                          </a:solidFill>
                          <a:effectLst/>
                          <a:latin typeface="+mn-lt"/>
                          <a:ea typeface="+mn-ea"/>
                          <a:cs typeface="+mn-cs"/>
                        </a:rPr>
                        <a:t>Capital Assets</a:t>
                      </a:r>
                    </a:p>
                  </a:txBody>
                  <a:tcPr anchor="ctr">
                    <a:solidFill>
                      <a:srgbClr val="FFFFFF"/>
                    </a:solidFill>
                  </a:tcPr>
                </a:tc>
                <a:tc>
                  <a:txBody>
                    <a:bodyPr/>
                    <a:lstStyle/>
                    <a:p>
                      <a:pPr marL="0" indent="0">
                        <a:spcBef>
                          <a:spcPts val="0"/>
                        </a:spcBef>
                        <a:spcAft>
                          <a:spcPts val="600"/>
                        </a:spcAft>
                        <a:buFont typeface="Arial" panose="020B0604020202020204" pitchFamily="34" charset="0"/>
                        <a:buNone/>
                      </a:pPr>
                      <a:r>
                        <a:rPr lang="en-US" sz="2200" b="0" i="0" u="none" strike="noStrike" kern="1200" dirty="0">
                          <a:solidFill>
                            <a:schemeClr val="tx1"/>
                          </a:solidFill>
                          <a:latin typeface="Calibri"/>
                          <a:ea typeface="+mn-ea"/>
                          <a:cs typeface="+mn-cs"/>
                        </a:rPr>
                        <a:t>An asset for which the costs to acquire are expensed over the life of that asset rather than in the period that it was incurred.</a:t>
                      </a:r>
                    </a:p>
                    <a:p>
                      <a:pPr marL="0" indent="0">
                        <a:spcBef>
                          <a:spcPts val="0"/>
                        </a:spcBef>
                        <a:spcAft>
                          <a:spcPts val="600"/>
                        </a:spcAft>
                        <a:buFont typeface="Arial" panose="020B0604020202020204" pitchFamily="34" charset="0"/>
                        <a:buNone/>
                      </a:pPr>
                      <a:r>
                        <a:rPr lang="en-US" sz="2200" b="0" i="0" u="none" strike="noStrike" kern="1200" dirty="0">
                          <a:solidFill>
                            <a:schemeClr val="tx1"/>
                          </a:solidFill>
                          <a:latin typeface="Calibri"/>
                          <a:ea typeface="+mn-ea"/>
                          <a:cs typeface="+mn-cs"/>
                        </a:rPr>
                        <a:t>The capitalization threshold amount is greater than or equal to $5,000 for NC.</a:t>
                      </a:r>
                    </a:p>
                  </a:txBody>
                  <a:tcPr anchor="ctr">
                    <a:solidFill>
                      <a:srgbClr val="FFFFFF"/>
                    </a:solidFill>
                  </a:tcPr>
                </a:tc>
                <a:extLst>
                  <a:ext uri="{0D108BD9-81ED-4DB2-BD59-A6C34878D82A}">
                    <a16:rowId xmlns:a16="http://schemas.microsoft.com/office/drawing/2014/main" val="677107064"/>
                  </a:ext>
                </a:extLst>
              </a:tr>
              <a:tr h="797837">
                <a:tc>
                  <a:txBody>
                    <a:bodyPr/>
                    <a:lstStyle/>
                    <a:p>
                      <a:pPr marL="0" lvl="0" indent="0" algn="ctr">
                        <a:lnSpc>
                          <a:spcPct val="100000"/>
                        </a:lnSpc>
                        <a:spcBef>
                          <a:spcPts val="0"/>
                        </a:spcBef>
                        <a:spcAft>
                          <a:spcPts val="0"/>
                        </a:spcAft>
                        <a:buNone/>
                      </a:pPr>
                      <a:r>
                        <a:rPr lang="en-US" sz="2200" b="1" i="0" u="none" strike="noStrike" kern="1200" noProof="0" dirty="0">
                          <a:solidFill>
                            <a:schemeClr val="tx1"/>
                          </a:solidFill>
                          <a:latin typeface="Calibri"/>
                        </a:rPr>
                        <a:t>Expense Assets</a:t>
                      </a:r>
                      <a:endParaRPr lang="en-US" dirty="0"/>
                    </a:p>
                  </a:txBody>
                  <a:tcPr anchor="ctr">
                    <a:solidFill>
                      <a:srgbClr val="FFFFFF"/>
                    </a:solidFill>
                  </a:tcPr>
                </a:tc>
                <a:tc>
                  <a:txBody>
                    <a:bodyPr/>
                    <a:lstStyle/>
                    <a:p>
                      <a:pPr marL="0" lvl="1" indent="0" algn="l">
                        <a:lnSpc>
                          <a:spcPct val="106000"/>
                        </a:lnSpc>
                        <a:spcBef>
                          <a:spcPts val="600"/>
                        </a:spcBef>
                        <a:spcAft>
                          <a:spcPct val="0"/>
                        </a:spcAft>
                        <a:buNone/>
                      </a:pPr>
                      <a:r>
                        <a:rPr lang="en-US" sz="2200" b="0" i="0" u="none" strike="noStrike" kern="1200" noProof="0" dirty="0">
                          <a:solidFill>
                            <a:schemeClr val="tx1"/>
                          </a:solidFill>
                          <a:latin typeface="Calibri"/>
                        </a:rPr>
                        <a:t>Assets acquired by NC under $5,000.</a:t>
                      </a:r>
                      <a:endParaRPr lang="en-US" dirty="0"/>
                    </a:p>
                  </a:txBody>
                  <a:tcPr anchor="ctr">
                    <a:solidFill>
                      <a:srgbClr val="FFFFFF"/>
                    </a:solidFill>
                  </a:tcPr>
                </a:tc>
                <a:extLst>
                  <a:ext uri="{0D108BD9-81ED-4DB2-BD59-A6C34878D82A}">
                    <a16:rowId xmlns:a16="http://schemas.microsoft.com/office/drawing/2014/main" val="3091622611"/>
                  </a:ext>
                </a:extLst>
              </a:tr>
              <a:tr h="18668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u="none" strike="noStrike" kern="1200" dirty="0">
                          <a:solidFill>
                            <a:schemeClr val="tx1"/>
                          </a:solidFill>
                          <a:latin typeface="Calibri"/>
                          <a:ea typeface="+mn-ea"/>
                          <a:cs typeface="+mn-cs"/>
                        </a:rPr>
                        <a:t>Source Line</a:t>
                      </a:r>
                    </a:p>
                  </a:txBody>
                  <a:tcPr anchor="ctr">
                    <a:solidFill>
                      <a:srgbClr val="FFFFFF"/>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200" b="0" i="0" u="none" strike="noStrike" kern="1200" dirty="0">
                          <a:solidFill>
                            <a:schemeClr val="tx1"/>
                          </a:solidFill>
                          <a:latin typeface="Calibri"/>
                          <a:ea typeface="+mn-ea"/>
                          <a:cs typeface="+mn-cs"/>
                        </a:rPr>
                        <a:t>A temporary record from an Accounts Payable invoice which is awaiting to be made into an asset.</a:t>
                      </a:r>
                      <a:endParaRPr lang="en-US" sz="1000" b="0" i="0" u="none" strike="noStrike" kern="1200" dirty="0">
                        <a:solidFill>
                          <a:schemeClr val="tx1"/>
                        </a:solidFill>
                        <a:latin typeface="Calibr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2200" b="0" i="0" u="none" strike="noStrike" kern="1200" dirty="0">
                          <a:solidFill>
                            <a:schemeClr val="tx1"/>
                          </a:solidFill>
                          <a:latin typeface="Calibri"/>
                          <a:ea typeface="+mn-ea"/>
                          <a:cs typeface="+mn-cs"/>
                        </a:rPr>
                        <a:t>Booking Source line is a record from invoicing that has been flagged as a potential new asset.  This means to take the invoice record and post it to the cash book as a full asset.</a:t>
                      </a:r>
                    </a:p>
                  </a:txBody>
                  <a:tcPr anchor="ctr">
                    <a:solidFill>
                      <a:srgbClr val="FFFFFF"/>
                    </a:solidFill>
                  </a:tcPr>
                </a:tc>
                <a:extLst>
                  <a:ext uri="{0D108BD9-81ED-4DB2-BD59-A6C34878D82A}">
                    <a16:rowId xmlns:a16="http://schemas.microsoft.com/office/drawing/2014/main" val="2772113837"/>
                  </a:ext>
                </a:extLst>
              </a:tr>
            </a:tbl>
          </a:graphicData>
        </a:graphic>
      </p:graphicFrame>
      <p:sp>
        <p:nvSpPr>
          <p:cNvPr id="3" name="Slide Number Placeholder 2">
            <a:extLst>
              <a:ext uri="{FF2B5EF4-FFF2-40B4-BE49-F238E27FC236}">
                <a16:creationId xmlns:a16="http://schemas.microsoft.com/office/drawing/2014/main" id="{21FB1268-7561-45E6-7AA5-868499579DFF}"/>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7</a:t>
            </a:fld>
            <a:endParaRPr lang="en-US" dirty="0"/>
          </a:p>
        </p:txBody>
      </p:sp>
    </p:spTree>
    <p:custDataLst>
      <p:tags r:id="rId1"/>
    </p:custDataLst>
    <p:extLst>
      <p:ext uri="{BB962C8B-B14F-4D97-AF65-F5344CB8AC3E}">
        <p14:creationId xmlns:p14="http://schemas.microsoft.com/office/powerpoint/2010/main" val="452297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EA0B2-9103-FA87-2E96-CDED369F99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6A80D7-D351-A33F-253F-62B1D7AD2B3F}"/>
              </a:ext>
            </a:extLst>
          </p:cNvPr>
          <p:cNvSpPr>
            <a:spLocks noGrp="1"/>
          </p:cNvSpPr>
          <p:nvPr>
            <p:ph type="ctrTitle"/>
          </p:nvPr>
        </p:nvSpPr>
        <p:spPr/>
        <p:txBody>
          <a:bodyPr/>
          <a:lstStyle/>
          <a:p>
            <a:r>
              <a:rPr lang="en-US" sz="4000" dirty="0"/>
              <a:t>ACFR Expectations Regarding Fixed Assets</a:t>
            </a:r>
          </a:p>
        </p:txBody>
      </p:sp>
    </p:spTree>
    <p:custDataLst>
      <p:tags r:id="rId1"/>
    </p:custDataLst>
    <p:extLst>
      <p:ext uri="{BB962C8B-B14F-4D97-AF65-F5344CB8AC3E}">
        <p14:creationId xmlns:p14="http://schemas.microsoft.com/office/powerpoint/2010/main" val="493198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D7A62-BDB2-FDDB-9A09-C13DE9A32F4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CDAA82B1-F208-6FD2-5154-FF2E592AF561}"/>
              </a:ext>
            </a:extLst>
          </p:cNvPr>
          <p:cNvSpPr>
            <a:spLocks noGrp="1"/>
          </p:cNvSpPr>
          <p:nvPr>
            <p:ph type="title"/>
          </p:nvPr>
        </p:nvSpPr>
        <p:spPr>
          <a:xfrm>
            <a:off x="838200" y="365125"/>
            <a:ext cx="10974323" cy="634219"/>
          </a:xfrm>
        </p:spPr>
        <p:txBody>
          <a:bodyPr/>
          <a:lstStyle/>
          <a:p>
            <a:r>
              <a:rPr lang="en-US" sz="3200" dirty="0"/>
              <a:t>Fixed Asset Tasks Due By Fiscal Year End</a:t>
            </a:r>
          </a:p>
        </p:txBody>
      </p:sp>
      <p:sp>
        <p:nvSpPr>
          <p:cNvPr id="5" name="TextBox 4">
            <a:extLst>
              <a:ext uri="{FF2B5EF4-FFF2-40B4-BE49-F238E27FC236}">
                <a16:creationId xmlns:a16="http://schemas.microsoft.com/office/drawing/2014/main" id="{4E178617-A620-F93D-2DC3-14C287177070}"/>
              </a:ext>
            </a:extLst>
          </p:cNvPr>
          <p:cNvSpPr txBox="1"/>
          <p:nvPr/>
        </p:nvSpPr>
        <p:spPr>
          <a:xfrm>
            <a:off x="838200" y="1335235"/>
            <a:ext cx="10793361" cy="2712730"/>
          </a:xfrm>
          <a:prstGeom prst="rect">
            <a:avLst/>
          </a:prstGeom>
          <a:noFill/>
        </p:spPr>
        <p:txBody>
          <a:bodyPr wrap="square" rtlCol="0">
            <a:spAutoFit/>
          </a:bodyPr>
          <a:lstStyle/>
          <a:p>
            <a:pPr marL="800100" marR="0" lvl="1" indent="-342900">
              <a:lnSpc>
                <a:spcPct val="150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Manage all source lines prior to year end (RPTFA013 + Asset Dashboard).</a:t>
            </a:r>
          </a:p>
          <a:p>
            <a:pPr marL="800100" marR="0" lvl="1" indent="-342900">
              <a:lnSpc>
                <a:spcPct val="150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Clear all asset type mismatch errors (RPTFA012).</a:t>
            </a:r>
          </a:p>
          <a:p>
            <a:pPr marL="800100" marR="0" lvl="1" indent="-342900">
              <a:lnSpc>
                <a:spcPct val="150000"/>
              </a:lnSpc>
              <a:spcBef>
                <a:spcPts val="600"/>
              </a:spcBef>
              <a:spcAft>
                <a:spcPts val="6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Complete all adjustments, transfers to different accounts, retirements.</a:t>
            </a:r>
          </a:p>
          <a:p>
            <a:pPr marL="800100" marR="0" lvl="1" indent="-342900">
              <a:lnSpc>
                <a:spcPct val="150000"/>
              </a:lnSpc>
              <a:spcBef>
                <a:spcPts val="600"/>
              </a:spcBef>
              <a:spcAft>
                <a:spcPts val="600"/>
              </a:spcAft>
              <a:buFont typeface="Arial" panose="020B0604020202020204" pitchFamily="34" charset="0"/>
              <a:buChar char="•"/>
            </a:pPr>
            <a:r>
              <a:rPr lang="en-US" sz="2400" b="1" kern="100" dirty="0">
                <a:effectLst/>
                <a:ea typeface="Aptos" panose="020B0004020202020204" pitchFamily="34" charset="0"/>
                <a:cs typeface="Times New Roman" panose="02020603050405020304" pitchFamily="18" charset="0"/>
              </a:rPr>
              <a:t>Confirm all manual adjustments from past FY are in NCFS (restatements).</a:t>
            </a:r>
          </a:p>
        </p:txBody>
      </p:sp>
      <p:pic>
        <p:nvPicPr>
          <p:cNvPr id="2" name="Picture 1">
            <a:extLst>
              <a:ext uri="{FF2B5EF4-FFF2-40B4-BE49-F238E27FC236}">
                <a16:creationId xmlns:a16="http://schemas.microsoft.com/office/drawing/2014/main" id="{6EC47F1D-7E9E-25EB-7267-5B99E2D1A5A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59873" y="5841206"/>
            <a:ext cx="1943100" cy="847725"/>
          </a:xfrm>
          <a:prstGeom prst="rect">
            <a:avLst/>
          </a:prstGeom>
        </p:spPr>
      </p:pic>
      <p:sp>
        <p:nvSpPr>
          <p:cNvPr id="3" name="Slide Number Placeholder 2">
            <a:extLst>
              <a:ext uri="{FF2B5EF4-FFF2-40B4-BE49-F238E27FC236}">
                <a16:creationId xmlns:a16="http://schemas.microsoft.com/office/drawing/2014/main" id="{B3BE3ABF-0B22-7C8A-DE4A-57B96725CA87}"/>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9</a:t>
            </a:fld>
            <a:endParaRPr lang="en-US" dirty="0"/>
          </a:p>
        </p:txBody>
      </p:sp>
    </p:spTree>
    <p:custDataLst>
      <p:tags r:id="rId1"/>
    </p:custDataLst>
    <p:extLst>
      <p:ext uri="{BB962C8B-B14F-4D97-AF65-F5344CB8AC3E}">
        <p14:creationId xmlns:p14="http://schemas.microsoft.com/office/powerpoint/2010/main" val="385411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OFFICE THEME" val="LmwUOtzL"/>
  <p:tag name="ARTICULATE_DESIGN_ID_CUSTOM DESIGN" val="eVqW0y48"/>
  <p:tag name="ARTICULATE_PROJECT_OPEN" val="0"/>
  <p:tag name="ARTICULATE_SLIDE_COUNT" val="3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ew OSC Palette">
      <a:dk1>
        <a:srgbClr val="002868"/>
      </a:dk1>
      <a:lt1>
        <a:sysClr val="window" lastClr="FFFFFF"/>
      </a:lt1>
      <a:dk2>
        <a:srgbClr val="265B5F"/>
      </a:dk2>
      <a:lt2>
        <a:srgbClr val="DADAF1"/>
      </a:lt2>
      <a:accent1>
        <a:srgbClr val="2E328B"/>
      </a:accent1>
      <a:accent2>
        <a:srgbClr val="FAEE9D"/>
      </a:accent2>
      <a:accent3>
        <a:srgbClr val="2E328B"/>
      </a:accent3>
      <a:accent4>
        <a:srgbClr val="BF0A30"/>
      </a:accent4>
      <a:accent5>
        <a:srgbClr val="3C807D"/>
      </a:accent5>
      <a:accent6>
        <a:srgbClr val="002868"/>
      </a:accent6>
      <a:hlink>
        <a:srgbClr val="2277CC"/>
      </a:hlink>
      <a:folHlink>
        <a:srgbClr val="5577A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FS_Template_FINAL" id="{7D49D150-7792-402F-921A-D4112A88735A}" vid="{8C3F12D2-67B9-4719-87CF-9AA30E2EF7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0DE49D526FA88441B9FCF3D3204CDA6B" ma:contentTypeVersion="51" ma:contentTypeDescription="Create a new document." ma:contentTypeScope="" ma:versionID="abea7bb98710ec22a461d7cd112b8220">
  <xsd:schema xmlns:xsd="http://www.w3.org/2001/XMLSchema" xmlns:xs="http://www.w3.org/2001/XMLSchema" xmlns:p="http://schemas.microsoft.com/office/2006/metadata/properties" xmlns:ns1="http://schemas.microsoft.com/sharepoint/v3" xmlns:ns2="23d3ba2c-cc0e-4e1e-9f66-2c6058cf51a1" xmlns:ns3="7ed1e75a-9001-4e24-aa25-aceee8bdebe3" targetNamespace="http://schemas.microsoft.com/office/2006/metadata/properties" ma:root="true" ma:fieldsID="ca2093227f19a14a2cdbe10935ae23ae" ns1:_="" ns2:_="" ns3:_="">
    <xsd:import namespace="http://schemas.microsoft.com/sharepoint/v3"/>
    <xsd:import namespace="23d3ba2c-cc0e-4e1e-9f66-2c6058cf51a1"/>
    <xsd:import namespace="7ed1e75a-9001-4e24-aa25-aceee8bdebe3"/>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1:_ip_UnifiedCompliancePolicyProperties" minOccurs="0"/>
                <xsd:element ref="ns1:_ip_UnifiedCompliancePolicyUIAction"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SpecStatu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9" nillable="true" ma:displayName="Unified Compliance Policy Properties" ma:hidden="true" ma:internalName="_ip_UnifiedCompliancePolicyProperties">
      <xsd:simpleType>
        <xsd:restriction base="dms:Note"/>
      </xsd:simpleType>
    </xsd:element>
    <xsd:element name="_ip_UnifiedCompliancePolicyUIAction" ma:index="1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d3ba2c-cc0e-4e1e-9f66-2c6058cf51a1"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d1e75a-9001-4e24-aa25-aceee8bdebe3"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SpecStatus" ma:index="22" nillable="true" ma:displayName="Spec Status" ma:description="Spec Status" ma:format="Dropdown" ma:internalName="SpecStatus">
      <xsd:simpleType>
        <xsd:restriction base="dms:Choice">
          <xsd:enumeration value="Func Spec"/>
          <xsd:enumeration value="Tech Spec"/>
          <xsd:enumeration value="Build"/>
          <xsd:enumeration value="Accepted"/>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customXsn xmlns="http://schemas.microsoft.com/office/2006/metadata/customXsn">
  <xsnLocation/>
  <cached>True</cached>
  <openByDefault>True</openByDefault>
  <xsnScope/>
</customXs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dlc_DocId xmlns="23d3ba2c-cc0e-4e1e-9f66-2c6058cf51a1">QKM7DUXCRNHS-1375978649-409030</_dlc_DocId>
    <_dlc_DocIdUrl xmlns="23d3ba2c-cc0e-4e1e-9f66-2c6058cf51a1">
      <Url>https://ncconnect.sharepoint.com/sites/FBR/_layouts/15/DocIdRedir.aspx?ID=QKM7DUXCRNHS-1375978649-409030</Url>
      <Description>QKM7DUXCRNHS-1375978649-409030</Description>
    </_dlc_DocIdUrl>
    <SpecStatus xmlns="7ed1e75a-9001-4e24-aa25-aceee8bdebe3" xsi:nil="true"/>
  </documentManagement>
</p:properties>
</file>

<file path=customXml/itemProps1.xml><?xml version="1.0" encoding="utf-8"?>
<ds:datastoreItem xmlns:ds="http://schemas.openxmlformats.org/officeDocument/2006/customXml" ds:itemID="{09C69D1E-55B6-46D8-883D-541BF7DA12EC}">
  <ds:schemaRefs>
    <ds:schemaRef ds:uri="http://schemas.microsoft.com/sharepoint/events"/>
  </ds:schemaRefs>
</ds:datastoreItem>
</file>

<file path=customXml/itemProps2.xml><?xml version="1.0" encoding="utf-8"?>
<ds:datastoreItem xmlns:ds="http://schemas.openxmlformats.org/officeDocument/2006/customXml" ds:itemID="{A293E92C-45D1-4ACA-B8BD-BF59781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3d3ba2c-cc0e-4e1e-9f66-2c6058cf51a1"/>
    <ds:schemaRef ds:uri="7ed1e75a-9001-4e24-aa25-aceee8bdeb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E2A67D-AE2D-4ACD-B962-2FC7CE15A82A}">
  <ds:schemaRefs>
    <ds:schemaRef ds:uri="http://schemas.microsoft.com/office/2006/metadata/customXsn"/>
  </ds:schemaRefs>
</ds:datastoreItem>
</file>

<file path=customXml/itemProps4.xml><?xml version="1.0" encoding="utf-8"?>
<ds:datastoreItem xmlns:ds="http://schemas.openxmlformats.org/officeDocument/2006/customXml" ds:itemID="{D1CE7F15-6DE0-4E85-96D3-36EB5EB1B744}">
  <ds:schemaRefs>
    <ds:schemaRef ds:uri="http://schemas.microsoft.com/sharepoint/v3/contenttype/forms"/>
  </ds:schemaRefs>
</ds:datastoreItem>
</file>

<file path=customXml/itemProps5.xml><?xml version="1.0" encoding="utf-8"?>
<ds:datastoreItem xmlns:ds="http://schemas.openxmlformats.org/officeDocument/2006/customXml" ds:itemID="{B0A58BFD-D85A-4ADE-B62F-A3F5667216B0}">
  <ds:schemaRefs>
    <ds:schemaRef ds:uri="http://schemas.microsoft.com/office/infopath/2007/PartnerControls"/>
    <ds:schemaRef ds:uri="7ed1e75a-9001-4e24-aa25-aceee8bdebe3"/>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23d3ba2c-cc0e-4e1e-9f66-2c6058cf51a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NCFS_Template_FINAL</Template>
  <TotalTime>55944</TotalTime>
  <Words>2154</Words>
  <Application>Microsoft Office PowerPoint</Application>
  <PresentationFormat>Widescreen</PresentationFormat>
  <Paragraphs>309</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Arial</vt:lpstr>
      <vt:lpstr>Calibri</vt:lpstr>
      <vt:lpstr>Wingdings</vt:lpstr>
      <vt:lpstr>1_Office Theme</vt:lpstr>
      <vt:lpstr>NCFS Fixed Assets Info Session</vt:lpstr>
      <vt:lpstr>Level Setting</vt:lpstr>
      <vt:lpstr>Info Session Topics</vt:lpstr>
      <vt:lpstr>Importance of Fixed Assets</vt:lpstr>
      <vt:lpstr>Importance Of Fixed Assets (continued)</vt:lpstr>
      <vt:lpstr>Fixed Asset Impact To The General Ledger</vt:lpstr>
      <vt:lpstr>Key Asset Terms</vt:lpstr>
      <vt:lpstr>ACFR Expectations Regarding Fixed Assets</vt:lpstr>
      <vt:lpstr>Fixed Asset Tasks Due By Fiscal Year End</vt:lpstr>
      <vt:lpstr>Year End Fixed Asset Dates</vt:lpstr>
      <vt:lpstr>Clear Asset Dashboard Exceptions</vt:lpstr>
      <vt:lpstr>CIP Assets</vt:lpstr>
      <vt:lpstr>Additions – RTU+SBITA </vt:lpstr>
      <vt:lpstr>RTU+SBITA – Manual Depreciation Strategy</vt:lpstr>
      <vt:lpstr>Additions - Grouped Assets</vt:lpstr>
      <vt:lpstr>Fixed Assets Reporting</vt:lpstr>
      <vt:lpstr>Fixed Assets Reports</vt:lpstr>
      <vt:lpstr>INT-FA-006 vs INT-FA-007</vt:lpstr>
      <vt:lpstr>NC Asset Type Reconciliation Report (RPTFA012)</vt:lpstr>
      <vt:lpstr>Asset Type and Relation to GASB</vt:lpstr>
      <vt:lpstr>Common Type Mismatch Reasons</vt:lpstr>
      <vt:lpstr>NC Deleted Capitalized Source Lines Report (RPTFA002)</vt:lpstr>
      <vt:lpstr>Prepare Source Lines Task</vt:lpstr>
      <vt:lpstr>Asset Transaction Reports</vt:lpstr>
      <vt:lpstr>Fixed Assets Tips and Tricks</vt:lpstr>
      <vt:lpstr>Queue Status</vt:lpstr>
      <vt:lpstr>Active Asset Transactions And Updates</vt:lpstr>
      <vt:lpstr>Advanced Search</vt:lpstr>
      <vt:lpstr>Communications Archive</vt:lpstr>
      <vt:lpstr>Questions?</vt:lpstr>
      <vt:lpstr>Capitalization Threshold Changes</vt:lpstr>
      <vt:lpstr>FY27 Capitalization Threshold Change</vt:lpstr>
      <vt:lpstr>Capitalization Threshold Tasks</vt:lpstr>
      <vt:lpstr>Final Questions?</vt:lpstr>
      <vt:lpstr>Questions, Requests, or Other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R1 User Change Readiness Survey</dc:title>
  <dc:creator>Bosman, Kelli</dc:creator>
  <cp:lastModifiedBy>April Durrence</cp:lastModifiedBy>
  <cp:revision>93</cp:revision>
  <dcterms:created xsi:type="dcterms:W3CDTF">2020-11-18T19:08:20Z</dcterms:created>
  <dcterms:modified xsi:type="dcterms:W3CDTF">2026-06-16T20:59:32Z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0x0101000DE49D526FA88441B9FCF3D3204CDA6B</vt:lpwstr>
  </property>
  <property fmtid="{D5CDD505-2E9C-101B-9397-08002B2CF9AE}" pid="3" name="_dlc_DocIdItemGuid">
    <vt:lpwstr>0bdb9aa9-1e67-44e0-a0d7-e25815919b2c</vt:lpwstr>
  </property>
  <property fmtid="{D5CDD505-2E9C-101B-9397-08002B2CF9AE}" pid="4" name="ArticulateGUID">
    <vt:lpwstr>0C8C4131-24D3-4909-A5E0-7472A64E5B91</vt:lpwstr>
  </property>
  <property fmtid="{D5CDD505-2E9C-101B-9397-08002B2CF9AE}" pid="5" name="ArticulatePath">
    <vt:lpwstr>Transfer Order Clarification Supporting Documentation</vt:lpwstr>
  </property>
  <property fmtid="{D5CDD505-2E9C-101B-9397-08002B2CF9AE}" pid="6" name="MSIP_Label_8cf4a652-f7e0-491e-8e13-44afaf9aeba3_Enabled">
    <vt:lpwstr>true</vt:lpwstr>
  </property>
  <property fmtid="{D5CDD505-2E9C-101B-9397-08002B2CF9AE}" pid="7" name="MSIP_Label_8cf4a652-f7e0-491e-8e13-44afaf9aeba3_SetDate">
    <vt:lpwstr>2025-02-07T19:51:44Z</vt:lpwstr>
  </property>
  <property fmtid="{D5CDD505-2E9C-101B-9397-08002B2CF9AE}" pid="8" name="MSIP_Label_8cf4a652-f7e0-491e-8e13-44afaf9aeba3_Method">
    <vt:lpwstr>Standard</vt:lpwstr>
  </property>
  <property fmtid="{D5CDD505-2E9C-101B-9397-08002B2CF9AE}" pid="9" name="MSIP_Label_8cf4a652-f7e0-491e-8e13-44afaf9aeba3_Name">
    <vt:lpwstr>Anyone</vt:lpwstr>
  </property>
  <property fmtid="{D5CDD505-2E9C-101B-9397-08002B2CF9AE}" pid="10" name="MSIP_Label_8cf4a652-f7e0-491e-8e13-44afaf9aeba3_SiteId">
    <vt:lpwstr>a1f43f48-54fe-433f-9378-968b45bc6665</vt:lpwstr>
  </property>
  <property fmtid="{D5CDD505-2E9C-101B-9397-08002B2CF9AE}" pid="11" name="MSIP_Label_8cf4a652-f7e0-491e-8e13-44afaf9aeba3_ActionId">
    <vt:lpwstr>8ee7aa86-4aac-4d3b-8e48-afbf99d6900b</vt:lpwstr>
  </property>
  <property fmtid="{D5CDD505-2E9C-101B-9397-08002B2CF9AE}" pid="12" name="MSIP_Label_8cf4a652-f7e0-491e-8e13-44afaf9aeba3_ContentBits">
    <vt:lpwstr>0</vt:lpwstr>
  </property>
  <property fmtid="{D5CDD505-2E9C-101B-9397-08002B2CF9AE}" pid="13" name="MSIP_Label_8cf4a652-f7e0-491e-8e13-44afaf9aeba3_Tag">
    <vt:lpwstr>10, 3, 0, 1</vt:lpwstr>
  </property>
</Properties>
</file>