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heme/theme5.xml" ContentType="application/vnd.openxmlformats-officedocument.them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9.xml" ContentType="application/vnd.openxmlformats-officedocument.presentationml.notesSlide+xml"/>
  <Override PartName="/ppt/tags/tag16.xml" ContentType="application/vnd.openxmlformats-officedocument.presentationml.tags+xml"/>
  <Override PartName="/ppt/notesSlides/notesSlide10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1.xml" ContentType="application/vnd.openxmlformats-officedocument.presentationml.notesSlide+xml"/>
  <Override PartName="/ppt/tags/tag19.xml" ContentType="application/vnd.openxmlformats-officedocument.presentationml.tags+xml"/>
  <Override PartName="/ppt/notesSlides/notesSlide12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3.xml" ContentType="application/vnd.openxmlformats-officedocument.presentationml.notesSlide+xml"/>
  <Override PartName="/ppt/tags/tag23.xml" ContentType="application/vnd.openxmlformats-officedocument.presentationml.tags+xml"/>
  <Override PartName="/ppt/notesSlides/notesSlide14.xml" ContentType="application/vnd.openxmlformats-officedocument.presentationml.notesSlide+xml"/>
  <Override PartName="/ppt/tags/tag24.xml" ContentType="application/vnd.openxmlformats-officedocument.presentationml.tags+xml"/>
  <Override PartName="/ppt/notesSlides/notesSlide15.xml" ContentType="application/vnd.openxmlformats-officedocument.presentationml.notesSlide+xml"/>
  <Override PartName="/ppt/tags/tag25.xml" ContentType="application/vnd.openxmlformats-officedocument.presentationml.tags+xml"/>
  <Override PartName="/ppt/notesSlides/notesSlide16.xml" ContentType="application/vnd.openxmlformats-officedocument.presentationml.notesSlide+xml"/>
  <Override PartName="/ppt/tags/tag26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27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omments/modernComment_1101_9C34E8E4.xml" ContentType="application/vnd.ms-powerpoint.comments+xml"/>
  <Override PartName="/ppt/notesSlides/notesSlide22.xml" ContentType="application/vnd.openxmlformats-officedocument.presentationml.notesSlide+xml"/>
  <Override PartName="/ppt/tags/tag28.xml" ContentType="application/vnd.openxmlformats-officedocument.presentationml.tags+xml"/>
  <Override PartName="/ppt/notesSlides/notesSlide2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"/>
    <p:sldMasterId id="2147483673" r:id="rId6"/>
    <p:sldMasterId id="2147483688" r:id="rId7"/>
    <p:sldMasterId id="2147483701" r:id="rId8"/>
  </p:sldMasterIdLst>
  <p:notesMasterIdLst>
    <p:notesMasterId r:id="rId40"/>
  </p:notesMasterIdLst>
  <p:sldIdLst>
    <p:sldId id="4323" r:id="rId9"/>
    <p:sldId id="4349" r:id="rId10"/>
    <p:sldId id="4347" r:id="rId11"/>
    <p:sldId id="4357" r:id="rId12"/>
    <p:sldId id="4350" r:id="rId13"/>
    <p:sldId id="2145704735" r:id="rId14"/>
    <p:sldId id="2145704718" r:id="rId15"/>
    <p:sldId id="4368" r:id="rId16"/>
    <p:sldId id="2145704738" r:id="rId17"/>
    <p:sldId id="4369" r:id="rId18"/>
    <p:sldId id="2145704732" r:id="rId19"/>
    <p:sldId id="4372" r:id="rId20"/>
    <p:sldId id="4373" r:id="rId21"/>
    <p:sldId id="2145704720" r:id="rId22"/>
    <p:sldId id="2145704721" r:id="rId23"/>
    <p:sldId id="2145704722" r:id="rId24"/>
    <p:sldId id="2145704723" r:id="rId25"/>
    <p:sldId id="2145704724" r:id="rId26"/>
    <p:sldId id="2145704730" r:id="rId27"/>
    <p:sldId id="2145704731" r:id="rId28"/>
    <p:sldId id="2145704733" r:id="rId29"/>
    <p:sldId id="2145704736" r:id="rId30"/>
    <p:sldId id="2145704708" r:id="rId31"/>
    <p:sldId id="4355" r:id="rId32"/>
    <p:sldId id="2145704709" r:id="rId33"/>
    <p:sldId id="2145704728" r:id="rId34"/>
    <p:sldId id="2145704712" r:id="rId35"/>
    <p:sldId id="4352" r:id="rId36"/>
    <p:sldId id="4353" r:id="rId37"/>
    <p:sldId id="2145704737" r:id="rId38"/>
    <p:sldId id="4363" r:id="rId39"/>
  </p:sldIdLst>
  <p:sldSz cx="12192000" cy="6858000"/>
  <p:notesSz cx="6858000" cy="9144000"/>
  <p:custDataLst>
    <p:tags r:id="rId4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2BD2409-4783-94C6-24ED-8F104993044D}" name="Gwen Earp" initials="GE" userId="S::gwen.earp@ncosc.gov::7bfa86de-9fea-4123-abc5-e80c6336bff7" providerId="AD"/>
  <p188:author id="{2641430B-19C4-79B1-E62B-D1A6EE0B05D3}" name="Lena Andrade" initials="LA" userId="S::lena.andrade@ncosc.gov::66f130b5-8f6a-4cce-94d9-10c7f9b5d180" providerId="AD"/>
  <p188:author id="{C218A627-5283-A4F2-9910-44B59D99441F}" name="Frank Newsom" initials="FN" userId="S::frank.newsom@ncosc.gov::ad68d3cd-c08c-4937-a778-120681219286" providerId="AD"/>
  <p188:author id="{23F33246-ECC7-C865-68FE-E434F8A3A64D}" name="Taylor Brumbeloe" initials="TB" userId="S::taylor.brumbeloe@ncosc.gov::99848075-0e08-4b90-82f6-9f892778f08b" providerId="AD"/>
  <p188:author id="{192D196E-ECE6-4E6E-86A1-64861800E523}" name="Frank Newsom" initials="FN" userId="S::Frank.Newsom@ncosc.gov::ad68d3cd-c08c-4937-a778-120681219286" providerId="AD"/>
  <p188:author id="{2DE5A0C3-580F-2F34-7396-755BB9138AE9}" name="Jan Prevo" initials="JP" userId="S::Jan.Prevo@ncosc.gov::a97f2b47-fee0-4f84-a663-b1d45b4d0254" providerId="AD"/>
  <p188:author id="{5FFD5EC7-24BA-7122-E4FE-9FD239624251}" name="Dawn Parrish" initials="" userId="S::dawn.parrish@ncosc.gov::a5329d7b-fb97-402e-a1e0-6006cd4cdd5b" providerId="AD"/>
  <p188:author id="{9C9466CA-2685-3DBB-8AFE-3ED4F8D16A76}" name="Laura Lee" initials="LL" userId="S::Laura.Lee@ncosc.gov::3ca4bf71-309b-40f8-91fc-8d2ab8f2c4fc" providerId="AD"/>
  <p188:author id="{D0C2BECF-410D-4987-EAEF-28990FD44FF9}" name="Newsom, Frank" initials="NF" userId="S::Frank.Newsom@osc.nc.gov::43263cff-9d6c-4aab-839d-9e2757de01af" providerId="AD"/>
  <p188:author id="{CE22EFE6-239D-4DFF-DCD9-5B2B9C65254B}" name="Jan Prevo" initials="JP" userId="S::jan.prevo@ncosc.gov::a97f2b47-fee0-4f84-a663-b1d45b4d0254" providerId="AD"/>
  <p188:author id="{1F223AF6-030B-9F69-965C-2378D7A04DE3}" name="Lena Andrade" initials="LA" userId="S::Lena.Andrade@ncosc.gov::66f130b5-8f6a-4cce-94d9-10c7f9b5d18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loyd, David R" initials="LDR" lastIdx="23" clrIdx="0">
    <p:extLst>
      <p:ext uri="{19B8F6BF-5375-455C-9EA6-DF929625EA0E}">
        <p15:presenceInfo xmlns:p15="http://schemas.microsoft.com/office/powerpoint/2012/main" userId="Lloyd, David 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2B7C"/>
    <a:srgbClr val="DED5D0"/>
    <a:srgbClr val="F8F8F8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commentAuthors" Target="commentAuthors.xml"/><Relationship Id="rId47" Type="http://schemas.microsoft.com/office/2018/10/relationships/authors" Target="authors.xml"/><Relationship Id="rId7" Type="http://schemas.openxmlformats.org/officeDocument/2006/relationships/slideMaster" Target="slideMasters/slideMaster3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presProps" Target="presProps.xml"/><Relationship Id="rId8" Type="http://schemas.openxmlformats.org/officeDocument/2006/relationships/slideMaster" Target="slideMasters/slideMaster4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tableStyles" Target="tableStyles.xml"/><Relationship Id="rId20" Type="http://schemas.openxmlformats.org/officeDocument/2006/relationships/slide" Target="slides/slide12.xml"/><Relationship Id="rId41" Type="http://schemas.openxmlformats.org/officeDocument/2006/relationships/tags" Target="tags/tag1.xml"/></Relationships>
</file>

<file path=ppt/comments/modernComment_1101_9C34E8E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4410955-A662-44DE-B15F-A7DB610C0668}" authorId="{1F223AF6-030B-9F69-965C-2378D7A04DE3}" created="2026-03-03T23:49:47.186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620713188" sldId="4353"/>
      <ac:spMk id="2" creationId="{C43D4C9B-FEA2-D3AD-5698-991F49AB143D}"/>
      <ac:txMk cp="0" len="12">
        <ac:context len="13" hash="3532243234"/>
      </ac:txMk>
    </ac:txMkLst>
    <p188:pos x="2783541" y="459628"/>
    <p188:txBody>
      <a:bodyPr/>
      <a:lstStyle/>
      <a:p>
        <a:r>
          <a:rPr lang="en-US"/>
          <a:t>[@Jan Prevo] Can you check the other presenter sections and be sure to capture their links as well? Thanks!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6-03-04T11:49:18.308" authorId="{2DE5A0C3-580F-2F34-7396-755BB9138AE9}"/>
          </p223:rxn>
        </p223:reactions>
      </p:ext>
    </p188:extLst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89B083-B27B-4FA1-9D02-8E7D72C200D0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8B917A-44FF-4375-AE13-26284F8E8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246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B917A-44FF-4375-AE13-26284F8E84D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9099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B917A-44FF-4375-AE13-26284F8E84D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4040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53274C-DB85-EA4B-D6BD-290AE565D4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E68187-1B69-F3B4-6214-BD44A49DB0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DF542E-41DE-A207-A143-42D55E235D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5C1945-F31B-3F3C-C2C1-7F7F532683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FF7AE6-12DA-4B88-A513-C47EE31B06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65781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B917A-44FF-4375-AE13-26284F8E84D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8810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04254B-F04F-E4C0-01F4-D14D8D4762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2C5AA8-62D5-3625-B83C-4BBFB870DF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428AC8-A232-A732-FFB4-E55CB144FD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E4F625-DB29-0AFA-BCC5-B01A415CE7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FF7AE6-12DA-4B88-A513-C47EE31B06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79975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314812-DC95-63CB-1F67-C77EC2B92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B8EE5D-4194-88E7-EFAD-7419A494F4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FC0B5A-0F99-5CB0-3F4A-2B56D96ACD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94C9D9-6E44-080C-F45C-471EDF08E2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B917A-44FF-4375-AE13-26284F8E84D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2022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FF7AE6-12DA-4B88-A513-C47EE31B06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7242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B917A-44FF-4375-AE13-26284F8E84D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411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FF7AE6-12DA-4B88-A513-C47EE31B06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7242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540DDA-62C7-94AB-D14F-C3A6AB89D6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2C5E6D-6E4F-0F8D-BFA0-6F8F8A4A7E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46FB10-402E-2A5E-EC74-7DBC54D062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5588F4-60A7-46BB-DCAB-CF43EBDC97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B917A-44FF-4375-AE13-26284F8E84D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6648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B917A-44FF-4375-AE13-26284F8E84D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183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B917A-44FF-4375-AE13-26284F8E84D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0192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B917A-44FF-4375-AE13-26284F8E84D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737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B917A-44FF-4375-AE13-26284F8E84D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7071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ABEBC3-1A0D-FD74-BB3A-8069AB3FC4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C28F3D-94B9-482D-1746-1AF141B0EF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F7D9A3-1844-1848-0FEE-1539CCF499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559CF4-6183-52B8-2054-1707D0950A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B917A-44FF-4375-AE13-26284F8E84D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1238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ED91FE-6D38-6401-A9C4-8ED3A8AE42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F54BBF-64C9-D426-4C7C-8E544ED6D0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2FD9ED-943F-EA04-DFC4-4CC8196787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658F35-FEE1-9855-09E0-2D68B15B7E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B917A-44FF-4375-AE13-26284F8E84D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5060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B917A-44FF-4375-AE13-26284F8E84D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5539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2DD4A-3BDD-4D5C-9F20-AD0723098B9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644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B917A-44FF-4375-AE13-26284F8E84D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0611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459007-9AE6-E0E0-DA88-BE023BA512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CA8C79-61EC-BB21-CC36-B5637BB71D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E409FA-7AE2-C3F3-F097-13A5C131C9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22EFB2-9080-6242-F911-E09E97AFD1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B917A-44FF-4375-AE13-26284F8E84D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9585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8580A3-E26A-6A8F-7A71-292FE631A6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4D1C85-2AF5-20D9-01E6-CF394514EB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AABADA-0713-73A9-50DA-CF59DC7C7E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2ADBD3-E475-60A0-D91A-B73D84BEE5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FF7AE6-12DA-4B88-A513-C47EE31B06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8297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B917A-44FF-4375-AE13-26284F8E84D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9740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6D50CF-5974-6448-C6E4-CBEB163E30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14DCE5-F80F-D404-1CCC-7FC18DCEAB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6108BD-DD07-30DC-8F03-3BBD833D19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9EA7C3-6950-355B-E4D0-A675283AFF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FF7AE6-12DA-4B88-A513-C47EE31B06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0031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.xml"/><Relationship Id="rId4" Type="http://schemas.openxmlformats.org/officeDocument/2006/relationships/image" Target="../media/image3.emf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600200"/>
            <a:ext cx="9692640" cy="1277109"/>
          </a:xfrm>
        </p:spPr>
        <p:txBody>
          <a:bodyPr anchor="b"/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915" y="3169157"/>
            <a:ext cx="9681555" cy="1655763"/>
          </a:xfrm>
        </p:spPr>
        <p:txBody>
          <a:bodyPr>
            <a:normAutofit/>
          </a:bodyPr>
          <a:lstStyle>
            <a:lvl1pPr marL="0" indent="0" algn="l">
              <a:buNone/>
              <a:defRPr sz="2800" b="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D1613E9-4864-49B9-9B75-7F065C1974CB}"/>
              </a:ext>
            </a:extLst>
          </p:cNvPr>
          <p:cNvCxnSpPr/>
          <p:nvPr userDrawn="1"/>
        </p:nvCxnSpPr>
        <p:spPr>
          <a:xfrm>
            <a:off x="1512915" y="2967011"/>
            <a:ext cx="9692640" cy="0"/>
          </a:xfrm>
          <a:prstGeom prst="line">
            <a:avLst/>
          </a:prstGeom>
          <a:ln w="19050">
            <a:solidFill>
              <a:srgbClr val="97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D8A6571A-D1BC-45D9-8BBE-1E74645F13D0}"/>
              </a:ext>
            </a:extLst>
          </p:cNvPr>
          <p:cNvSpPr/>
          <p:nvPr userDrawn="1"/>
        </p:nvSpPr>
        <p:spPr>
          <a:xfrm>
            <a:off x="949378" y="939385"/>
            <a:ext cx="10982793" cy="309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26902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117A040-FBDA-4F05-9CE2-7DE46C19EADF}"/>
              </a:ext>
            </a:extLst>
          </p:cNvPr>
          <p:cNvSpPr/>
          <p:nvPr userDrawn="1"/>
        </p:nvSpPr>
        <p:spPr>
          <a:xfrm>
            <a:off x="949378" y="939385"/>
            <a:ext cx="10982793" cy="309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A24D57-317F-402E-9CC2-8C442CCAE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61321"/>
            <a:ext cx="548640" cy="432567"/>
          </a:xfrm>
          <a:prstGeom prst="rect">
            <a:avLst/>
          </a:prstGeom>
          <a:ln>
            <a:solidFill>
              <a:srgbClr val="232B7C"/>
            </a:solidFill>
          </a:ln>
        </p:spPr>
        <p:txBody>
          <a:bodyPr anchor="ctr"/>
          <a:lstStyle>
            <a:lvl1pPr algn="ctr">
              <a:defRPr sz="1333">
                <a:solidFill>
                  <a:schemeClr val="bg1"/>
                </a:solidFill>
              </a:defRPr>
            </a:lvl1pPr>
          </a:lstStyle>
          <a:p>
            <a:fld id="{205155C8-06EF-4D76-B723-5863044CF2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526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3AF4D37-08B2-4F9D-9B70-EFE5268C5C96}"/>
              </a:ext>
            </a:extLst>
          </p:cNvPr>
          <p:cNvSpPr/>
          <p:nvPr userDrawn="1"/>
        </p:nvSpPr>
        <p:spPr>
          <a:xfrm>
            <a:off x="949378" y="939385"/>
            <a:ext cx="10982793" cy="309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2672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7" y="572898"/>
            <a:ext cx="6748983" cy="53457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64287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981F61A-27C4-4D43-9ED7-91C2AB61A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61321"/>
            <a:ext cx="548640" cy="432567"/>
          </a:xfrm>
          <a:prstGeom prst="rect">
            <a:avLst/>
          </a:prstGeom>
          <a:ln>
            <a:solidFill>
              <a:srgbClr val="232B7C"/>
            </a:solidFill>
          </a:ln>
        </p:spPr>
        <p:txBody>
          <a:bodyPr anchor="ctr"/>
          <a:lstStyle>
            <a:lvl1pPr algn="ctr">
              <a:defRPr sz="1333">
                <a:solidFill>
                  <a:schemeClr val="bg1"/>
                </a:solidFill>
              </a:defRPr>
            </a:lvl1pPr>
          </a:lstStyle>
          <a:p>
            <a:fld id="{205155C8-06EF-4D76-B723-5863044CF2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2745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E9E8F7B-9A6A-48B8-8818-98E7F5C9BCB4}"/>
              </a:ext>
            </a:extLst>
          </p:cNvPr>
          <p:cNvSpPr/>
          <p:nvPr userDrawn="1"/>
        </p:nvSpPr>
        <p:spPr>
          <a:xfrm>
            <a:off x="949378" y="939385"/>
            <a:ext cx="10982793" cy="309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54864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7" y="585090"/>
            <a:ext cx="6748984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655065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E4DAB48-7C31-425F-8874-C2CBA5184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61321"/>
            <a:ext cx="548640" cy="432567"/>
          </a:xfrm>
          <a:prstGeom prst="rect">
            <a:avLst/>
          </a:prstGeom>
          <a:ln>
            <a:solidFill>
              <a:srgbClr val="232B7C"/>
            </a:solidFill>
          </a:ln>
        </p:spPr>
        <p:txBody>
          <a:bodyPr anchor="ctr"/>
          <a:lstStyle>
            <a:lvl1pPr algn="ctr">
              <a:defRPr sz="1333">
                <a:solidFill>
                  <a:schemeClr val="bg1"/>
                </a:solidFill>
              </a:defRPr>
            </a:lvl1pPr>
          </a:lstStyle>
          <a:p>
            <a:fld id="{205155C8-06EF-4D76-B723-5863044CF2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6266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7A5CB-0212-4F66-A5A9-2AFE9A794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DA9F07-FE9C-429F-B8E9-17B5295747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EE720BD-DC3C-4A5D-AE23-9EFCCFA719F4}"/>
              </a:ext>
            </a:extLst>
          </p:cNvPr>
          <p:cNvGrpSpPr/>
          <p:nvPr userDrawn="1"/>
        </p:nvGrpSpPr>
        <p:grpSpPr>
          <a:xfrm>
            <a:off x="0" y="0"/>
            <a:ext cx="548640" cy="6858000"/>
            <a:chOff x="0" y="0"/>
            <a:chExt cx="411480" cy="51435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A2B9FF8-EABB-4A92-BAE7-83065A100422}"/>
                </a:ext>
              </a:extLst>
            </p:cNvPr>
            <p:cNvSpPr/>
            <p:nvPr/>
          </p:nvSpPr>
          <p:spPr>
            <a:xfrm>
              <a:off x="0" y="0"/>
              <a:ext cx="411480" cy="5143500"/>
            </a:xfrm>
            <a:prstGeom prst="rect">
              <a:avLst/>
            </a:prstGeom>
            <a:solidFill>
              <a:srgbClr val="232B7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18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FFF9E74-9D88-43BD-B4F7-757454DC62D3}"/>
                </a:ext>
              </a:extLst>
            </p:cNvPr>
            <p:cNvSpPr/>
            <p:nvPr/>
          </p:nvSpPr>
          <p:spPr>
            <a:xfrm>
              <a:off x="0" y="0"/>
              <a:ext cx="411480" cy="2087880"/>
            </a:xfrm>
            <a:prstGeom prst="rect">
              <a:avLst/>
            </a:prstGeom>
            <a:gradFill>
              <a:gsLst>
                <a:gs pos="0">
                  <a:srgbClr val="C00000"/>
                </a:gs>
                <a:gs pos="100000">
                  <a:srgbClr val="232B7C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18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19938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7A5CB-0212-4F66-A5A9-2AFE9A794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DA9F07-FE9C-429F-B8E9-17B5295747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52543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DA9F07-FE9C-429F-B8E9-17B5295747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3CD8DC-F01F-43A9-A88F-D7FAD5C346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" t="23994" r="10834" b="17178"/>
          <a:stretch/>
        </p:blipFill>
        <p:spPr>
          <a:xfrm>
            <a:off x="10237640" y="6069769"/>
            <a:ext cx="1892272" cy="7315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7D37F2-B98D-46E9-807C-C7CA32A4FF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683" b="23372"/>
          <a:stretch/>
        </p:blipFill>
        <p:spPr>
          <a:xfrm>
            <a:off x="774408" y="6023190"/>
            <a:ext cx="1445888" cy="61141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17F2B6-5153-4E5E-8CA0-F42DDE6B6E89}"/>
              </a:ext>
            </a:extLst>
          </p:cNvPr>
          <p:cNvCxnSpPr/>
          <p:nvPr userDrawn="1"/>
        </p:nvCxnSpPr>
        <p:spPr>
          <a:xfrm>
            <a:off x="931163" y="1046771"/>
            <a:ext cx="10881360" cy="0"/>
          </a:xfrm>
          <a:prstGeom prst="line">
            <a:avLst/>
          </a:prstGeom>
          <a:ln w="19050">
            <a:solidFill>
              <a:srgbClr val="97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96880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DA9F07-FE9C-429F-B8E9-17B5295747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17F2B6-5153-4E5E-8CA0-F42DDE6B6E89}"/>
              </a:ext>
            </a:extLst>
          </p:cNvPr>
          <p:cNvCxnSpPr/>
          <p:nvPr userDrawn="1"/>
        </p:nvCxnSpPr>
        <p:spPr>
          <a:xfrm>
            <a:off x="931163" y="1046771"/>
            <a:ext cx="10881360" cy="0"/>
          </a:xfrm>
          <a:prstGeom prst="line">
            <a:avLst/>
          </a:prstGeom>
          <a:ln w="19050">
            <a:solidFill>
              <a:srgbClr val="97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519D3147-4909-4A58-8757-4F4E165D7F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" t="23994" r="10834" b="17178"/>
          <a:stretch/>
        </p:blipFill>
        <p:spPr>
          <a:xfrm>
            <a:off x="10189970" y="140208"/>
            <a:ext cx="1892272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8707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221FF-10B0-4502-ABD4-913EB4D18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D47A85-F48C-4A0A-BA98-136216371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A665F0-0612-410B-B617-CB88D31B9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0B608-F8E5-410E-B5E6-0B9847FC23F0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7041AF-48B4-4901-A982-45680E0D3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4C0490-1BD2-4169-9723-BD2B1CFDD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90B1C-A2C2-48AE-A9F3-811389379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4486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E5FD3-66FF-4C90-91EF-CEF4C7E0F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AB0571-8B06-45C1-9F97-FE312E6167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997B24-CF8A-4EB7-A959-E4946AF7AF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D1301C-B098-4501-9844-704DDF9E9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0B608-F8E5-410E-B5E6-0B9847FC23F0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040428-0428-4692-BA8B-2E43053BF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658E96-B9A9-4607-BB6D-0C1E14C09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90B1C-A2C2-48AE-A9F3-811389379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8633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367B8-A203-4AEF-B355-5663C4FEA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1355EE-9C5D-4079-B0A6-CE369876DA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92BAD5-43F0-4DAE-88EB-E35951E4A8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1CA66E-4438-4A66-9622-E05DC340EF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30173E-F8D3-489E-8A7D-72470E3EEC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DB9B2B-0AA3-40F9-822D-1703E128F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0B608-F8E5-410E-B5E6-0B9847FC23F0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544601-787D-4800-B436-913A824B2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952744-FE8E-43A6-B592-DCB0481F3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90B1C-A2C2-48AE-A9F3-811389379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771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361321"/>
            <a:ext cx="548640" cy="432567"/>
          </a:xfrm>
          <a:prstGeom prst="rect">
            <a:avLst/>
          </a:prstGeom>
          <a:ln>
            <a:solidFill>
              <a:srgbClr val="232B7C"/>
            </a:solidFill>
          </a:ln>
        </p:spPr>
        <p:txBody>
          <a:bodyPr anchor="ctr"/>
          <a:lstStyle>
            <a:lvl1pPr algn="ctr">
              <a:defRPr sz="1333">
                <a:solidFill>
                  <a:schemeClr val="bg1"/>
                </a:solidFill>
              </a:defRPr>
            </a:lvl1pPr>
          </a:lstStyle>
          <a:p>
            <a:fld id="{205155C8-06EF-4D76-B723-5863044CF2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3557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7BB45-7D27-4925-9F46-EC6575948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014124-F527-4C53-8BE1-99357BB7F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0B608-F8E5-410E-B5E6-0B9847FC23F0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B73DBC-A030-49C2-87F0-7F8D02A3C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310C4F-8343-48AF-B76F-A6D8A1209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90B1C-A2C2-48AE-A9F3-811389379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6596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B51D22-CE2F-41E0-BD89-DEF11E14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0B608-F8E5-410E-B5E6-0B9847FC23F0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F50C6D-0448-4F76-BE9D-89DFB6396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153C9-CF10-4A3E-9076-CAE32CF29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90B1C-A2C2-48AE-A9F3-811389379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6260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F849E-F474-4507-82F5-732AB7F78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9CD832-D32E-40DD-83FA-347FA19B1C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784064-BBBD-4F5A-9CEB-A19D57B185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F487AC-DD38-44AD-B4AC-BDBC40C64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0B608-F8E5-410E-B5E6-0B9847FC23F0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AAE3F1-7D6E-4D11-808A-ADAF32F8C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451C00-3E77-4ED9-90AB-556D5AC7F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90B1C-A2C2-48AE-A9F3-811389379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2549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90E84-635B-4E81-B60F-75C33DBDC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91AACE-3E4D-462D-A8D1-938C61CC24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1F36E5-5CB1-4542-BD50-7B66AAE69A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559401-71C4-4B03-B21A-2B1CD1A82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0B608-F8E5-410E-B5E6-0B9847FC23F0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281259-7341-4EB2-878B-88A76D422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A20175-E191-4CAA-AAFF-49643FA6C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90B1C-A2C2-48AE-A9F3-811389379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5803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E2ADD-0A36-47E1-A25B-B1A0F3880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A879B7-C408-474F-BCC0-1320AC99B3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514C40-9F37-4EC6-B846-4DEE32D19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0B608-F8E5-410E-B5E6-0B9847FC23F0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4BBDDE-3E7B-40F3-AE77-5AA9A12D9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120BC0-B866-47BB-9CFF-31F328D70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90B1C-A2C2-48AE-A9F3-811389379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6381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48A47F-82DF-4227-9727-42B6479269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A8FAD6-57E3-4F03-99CA-6CF2638EFA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AAB334-BCAE-4268-B689-9F7191A5B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0B608-F8E5-410E-B5E6-0B9847FC23F0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46AE58-9111-4005-9E75-D172665D9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5989D-D369-4AC8-BB05-BFCA1CB4C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90B1C-A2C2-48AE-A9F3-811389379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6469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600200"/>
            <a:ext cx="9692640" cy="1277109"/>
          </a:xfrm>
        </p:spPr>
        <p:txBody>
          <a:bodyPr anchor="b"/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915" y="3169157"/>
            <a:ext cx="9681555" cy="1655763"/>
          </a:xfrm>
        </p:spPr>
        <p:txBody>
          <a:bodyPr>
            <a:normAutofit/>
          </a:bodyPr>
          <a:lstStyle>
            <a:lvl1pPr marL="0" indent="0" algn="l">
              <a:buNone/>
              <a:defRPr sz="2800" b="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D1613E9-4864-49B9-9B75-7F065C1974CB}"/>
              </a:ext>
            </a:extLst>
          </p:cNvPr>
          <p:cNvCxnSpPr/>
          <p:nvPr userDrawn="1"/>
        </p:nvCxnSpPr>
        <p:spPr>
          <a:xfrm>
            <a:off x="1512915" y="2967011"/>
            <a:ext cx="9692640" cy="0"/>
          </a:xfrm>
          <a:prstGeom prst="line">
            <a:avLst/>
          </a:prstGeom>
          <a:ln w="19050">
            <a:solidFill>
              <a:srgbClr val="97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D8A6571A-D1BC-45D9-8BBE-1E74645F13D0}"/>
              </a:ext>
            </a:extLst>
          </p:cNvPr>
          <p:cNvSpPr/>
          <p:nvPr userDrawn="1"/>
        </p:nvSpPr>
        <p:spPr>
          <a:xfrm>
            <a:off x="949378" y="939385"/>
            <a:ext cx="10982793" cy="309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269025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361321"/>
            <a:ext cx="548640" cy="432567"/>
          </a:xfrm>
          <a:prstGeom prst="rect">
            <a:avLst/>
          </a:prstGeom>
          <a:ln>
            <a:solidFill>
              <a:srgbClr val="232B7C"/>
            </a:solidFill>
          </a:ln>
        </p:spPr>
        <p:txBody>
          <a:bodyPr anchor="ctr"/>
          <a:lstStyle>
            <a:lvl1pPr algn="ctr">
              <a:defRPr sz="1333">
                <a:solidFill>
                  <a:schemeClr val="bg1"/>
                </a:solidFill>
              </a:defRPr>
            </a:lvl1pPr>
          </a:lstStyle>
          <a:p>
            <a:fld id="{205155C8-06EF-4D76-B723-5863044CF2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3557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D33472C-1771-4D3B-926A-AC34B4A17B73}"/>
              </a:ext>
            </a:extLst>
          </p:cNvPr>
          <p:cNvSpPr/>
          <p:nvPr userDrawn="1"/>
        </p:nvSpPr>
        <p:spPr>
          <a:xfrm>
            <a:off x="642679" y="5803393"/>
            <a:ext cx="1786271" cy="9904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AD31AA-A215-4AD4-8513-DE9542D0462B}"/>
              </a:ext>
            </a:extLst>
          </p:cNvPr>
          <p:cNvSpPr/>
          <p:nvPr userDrawn="1"/>
        </p:nvSpPr>
        <p:spPr>
          <a:xfrm>
            <a:off x="10497313" y="5803392"/>
            <a:ext cx="1584929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312349" cy="6342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53330"/>
            <a:ext cx="10974323" cy="52395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2B0CDB-D6D0-446A-A742-38E325BB99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" t="23994" r="10834" b="17178"/>
          <a:stretch/>
        </p:blipFill>
        <p:spPr>
          <a:xfrm>
            <a:off x="10237640" y="140208"/>
            <a:ext cx="1892272" cy="73152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7DA7167-FFE4-4582-A328-DC802BCFC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61321"/>
            <a:ext cx="548640" cy="432567"/>
          </a:xfrm>
          <a:prstGeom prst="rect">
            <a:avLst/>
          </a:prstGeom>
          <a:ln>
            <a:solidFill>
              <a:srgbClr val="232B7C"/>
            </a:solidFill>
          </a:ln>
        </p:spPr>
        <p:txBody>
          <a:bodyPr anchor="ctr"/>
          <a:lstStyle>
            <a:lvl1pPr algn="ctr">
              <a:defRPr sz="1333">
                <a:solidFill>
                  <a:schemeClr val="bg1"/>
                </a:solidFill>
              </a:defRPr>
            </a:lvl1pPr>
          </a:lstStyle>
          <a:p>
            <a:fld id="{205155C8-06EF-4D76-B723-5863044CF2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5867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C5F4692-503D-41FF-A59B-420308C26EFC}"/>
              </a:ext>
            </a:extLst>
          </p:cNvPr>
          <p:cNvSpPr/>
          <p:nvPr userDrawn="1"/>
        </p:nvSpPr>
        <p:spPr>
          <a:xfrm>
            <a:off x="642679" y="5803393"/>
            <a:ext cx="1786271" cy="9904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C78BCB-4C1E-4004-80F9-2353C2D34872}"/>
              </a:ext>
            </a:extLst>
          </p:cNvPr>
          <p:cNvSpPr/>
          <p:nvPr userDrawn="1"/>
        </p:nvSpPr>
        <p:spPr>
          <a:xfrm>
            <a:off x="10497313" y="5803392"/>
            <a:ext cx="1584929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4547" y="4439307"/>
            <a:ext cx="9692640" cy="1500187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4F1852F-034B-47AA-A456-9F982E877863}"/>
              </a:ext>
            </a:extLst>
          </p:cNvPr>
          <p:cNvCxnSpPr/>
          <p:nvPr userDrawn="1"/>
        </p:nvCxnSpPr>
        <p:spPr>
          <a:xfrm>
            <a:off x="854547" y="4322413"/>
            <a:ext cx="9692640" cy="0"/>
          </a:xfrm>
          <a:prstGeom prst="line">
            <a:avLst/>
          </a:prstGeom>
          <a:ln w="19050">
            <a:solidFill>
              <a:srgbClr val="97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B8C1A067-A893-4279-B308-9FFC75BAE3A7}"/>
              </a:ext>
            </a:extLst>
          </p:cNvPr>
          <p:cNvSpPr/>
          <p:nvPr userDrawn="1"/>
        </p:nvSpPr>
        <p:spPr>
          <a:xfrm>
            <a:off x="949378" y="939385"/>
            <a:ext cx="10982793" cy="309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547" y="1992103"/>
            <a:ext cx="9692640" cy="2273319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2A48370-7C5A-4169-8F25-83F3E0011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61321"/>
            <a:ext cx="548640" cy="432567"/>
          </a:xfrm>
          <a:prstGeom prst="rect">
            <a:avLst/>
          </a:prstGeom>
          <a:ln>
            <a:solidFill>
              <a:srgbClr val="232B7C"/>
            </a:solidFill>
          </a:ln>
        </p:spPr>
        <p:txBody>
          <a:bodyPr anchor="ctr"/>
          <a:lstStyle>
            <a:lvl1pPr algn="ctr">
              <a:defRPr sz="1333">
                <a:solidFill>
                  <a:schemeClr val="bg1"/>
                </a:solidFill>
              </a:defRPr>
            </a:lvl1pPr>
          </a:lstStyle>
          <a:p>
            <a:fld id="{205155C8-06EF-4D76-B723-5863044CF28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13B26E-07ED-40EB-ADD6-4035AB4D6A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" t="23994" r="10834" b="17178"/>
          <a:stretch/>
        </p:blipFill>
        <p:spPr>
          <a:xfrm>
            <a:off x="10237640" y="323456"/>
            <a:ext cx="1892272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183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D33472C-1771-4D3B-926A-AC34B4A17B73}"/>
              </a:ext>
            </a:extLst>
          </p:cNvPr>
          <p:cNvSpPr/>
          <p:nvPr userDrawn="1"/>
        </p:nvSpPr>
        <p:spPr>
          <a:xfrm>
            <a:off x="642679" y="5803393"/>
            <a:ext cx="1786271" cy="9904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AD31AA-A215-4AD4-8513-DE9542D0462B}"/>
              </a:ext>
            </a:extLst>
          </p:cNvPr>
          <p:cNvSpPr/>
          <p:nvPr userDrawn="1"/>
        </p:nvSpPr>
        <p:spPr>
          <a:xfrm>
            <a:off x="9920377" y="5803392"/>
            <a:ext cx="2161865" cy="10546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312349" cy="6342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53330"/>
            <a:ext cx="10974323" cy="52395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2B0CDB-D6D0-446A-A742-38E325BB99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" t="23994" r="10834" b="17178"/>
          <a:stretch/>
        </p:blipFill>
        <p:spPr>
          <a:xfrm>
            <a:off x="10189970" y="140208"/>
            <a:ext cx="1892272" cy="73152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7DA7167-FFE4-4582-A328-DC802BCFC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61321"/>
            <a:ext cx="548640" cy="432567"/>
          </a:xfrm>
          <a:prstGeom prst="rect">
            <a:avLst/>
          </a:prstGeom>
          <a:ln>
            <a:solidFill>
              <a:srgbClr val="232B7C"/>
            </a:solidFill>
          </a:ln>
        </p:spPr>
        <p:txBody>
          <a:bodyPr anchor="ctr"/>
          <a:lstStyle>
            <a:lvl1pPr algn="ctr">
              <a:defRPr sz="1333">
                <a:solidFill>
                  <a:schemeClr val="bg1"/>
                </a:solidFill>
              </a:defRPr>
            </a:lvl1pPr>
          </a:lstStyle>
          <a:p>
            <a:fld id="{205155C8-06EF-4D76-B723-5863044CF2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5867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C1A067-A893-4279-B308-9FFC75BAE3A7}"/>
              </a:ext>
            </a:extLst>
          </p:cNvPr>
          <p:cNvSpPr/>
          <p:nvPr userDrawn="1"/>
        </p:nvSpPr>
        <p:spPr>
          <a:xfrm>
            <a:off x="949378" y="939385"/>
            <a:ext cx="10982793" cy="309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C11D8551-CBB1-4F04-A097-C0DCEEE68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61321"/>
            <a:ext cx="548640" cy="432567"/>
          </a:xfrm>
          <a:prstGeom prst="rect">
            <a:avLst/>
          </a:prstGeom>
          <a:ln>
            <a:solidFill>
              <a:srgbClr val="232B7C"/>
            </a:solidFill>
          </a:ln>
        </p:spPr>
        <p:txBody>
          <a:bodyPr anchor="ctr"/>
          <a:lstStyle>
            <a:lvl1pPr algn="ctr">
              <a:defRPr sz="1333">
                <a:solidFill>
                  <a:schemeClr val="bg1"/>
                </a:solidFill>
              </a:defRPr>
            </a:lvl1pPr>
          </a:lstStyle>
          <a:p>
            <a:fld id="{205155C8-06EF-4D76-B723-5863044CF2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FAA56947-F4DF-41F0-812C-E2DBB09280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4547" y="4439307"/>
            <a:ext cx="9692640" cy="1500187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7FE0038-5839-49A8-8B57-4F9050F1D961}"/>
              </a:ext>
            </a:extLst>
          </p:cNvPr>
          <p:cNvCxnSpPr/>
          <p:nvPr userDrawn="1"/>
        </p:nvCxnSpPr>
        <p:spPr>
          <a:xfrm>
            <a:off x="854547" y="4322413"/>
            <a:ext cx="9692640" cy="0"/>
          </a:xfrm>
          <a:prstGeom prst="line">
            <a:avLst/>
          </a:prstGeom>
          <a:ln w="19050">
            <a:solidFill>
              <a:srgbClr val="97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E2D679D9-06B7-460E-9B28-A9C4B7223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547" y="1992103"/>
            <a:ext cx="9692640" cy="2273319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950412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255777"/>
            <a:ext cx="5181600" cy="45841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1112" y="1255777"/>
            <a:ext cx="5181600" cy="45841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EBEAB-2AEE-49D4-BDC3-BD9DF50C1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61321"/>
            <a:ext cx="548640" cy="432567"/>
          </a:xfrm>
          <a:prstGeom prst="rect">
            <a:avLst/>
          </a:prstGeom>
          <a:ln>
            <a:solidFill>
              <a:srgbClr val="232B7C"/>
            </a:solidFill>
          </a:ln>
        </p:spPr>
        <p:txBody>
          <a:bodyPr anchor="ctr"/>
          <a:lstStyle>
            <a:lvl1pPr algn="ctr">
              <a:defRPr sz="1333">
                <a:solidFill>
                  <a:schemeClr val="bg1"/>
                </a:solidFill>
              </a:defRPr>
            </a:lvl1pPr>
          </a:lstStyle>
          <a:p>
            <a:fld id="{205155C8-06EF-4D76-B723-5863044CF2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8458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7" y="172465"/>
            <a:ext cx="10925492" cy="823912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144715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1968627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01385" y="1144715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01385" y="1968627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AF3D789-74FA-4753-B245-B364323F4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61321"/>
            <a:ext cx="548640" cy="432567"/>
          </a:xfrm>
          <a:prstGeom prst="rect">
            <a:avLst/>
          </a:prstGeom>
          <a:ln>
            <a:solidFill>
              <a:srgbClr val="232B7C"/>
            </a:solidFill>
          </a:ln>
        </p:spPr>
        <p:txBody>
          <a:bodyPr anchor="ctr"/>
          <a:lstStyle>
            <a:lvl1pPr algn="ctr">
              <a:defRPr sz="1333">
                <a:solidFill>
                  <a:schemeClr val="bg1"/>
                </a:solidFill>
              </a:defRPr>
            </a:lvl1pPr>
          </a:lstStyle>
          <a:p>
            <a:fld id="{205155C8-06EF-4D76-B723-5863044CF2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949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4500833-DD81-433B-AEFB-26C61E21B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61321"/>
            <a:ext cx="548640" cy="432567"/>
          </a:xfrm>
          <a:prstGeom prst="rect">
            <a:avLst/>
          </a:prstGeom>
          <a:ln>
            <a:solidFill>
              <a:srgbClr val="232B7C"/>
            </a:solidFill>
          </a:ln>
        </p:spPr>
        <p:txBody>
          <a:bodyPr anchor="ctr"/>
          <a:lstStyle>
            <a:lvl1pPr algn="ctr">
              <a:defRPr sz="1333">
                <a:solidFill>
                  <a:schemeClr val="bg1"/>
                </a:solidFill>
              </a:defRPr>
            </a:lvl1pPr>
          </a:lstStyle>
          <a:p>
            <a:fld id="{205155C8-06EF-4D76-B723-5863044CF2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7904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B330FE5-D279-49E2-BA0B-8057E5EEFBDE}"/>
              </a:ext>
            </a:extLst>
          </p:cNvPr>
          <p:cNvSpPr/>
          <p:nvPr userDrawn="1"/>
        </p:nvSpPr>
        <p:spPr>
          <a:xfrm>
            <a:off x="10497313" y="5803392"/>
            <a:ext cx="1584929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528925" cy="6342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5DE318-13A6-471E-AE4F-2C86C9804C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" t="23994" r="10834" b="17178"/>
          <a:stretch/>
        </p:blipFill>
        <p:spPr>
          <a:xfrm>
            <a:off x="10237640" y="140208"/>
            <a:ext cx="1892272" cy="731520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7825C70-D5A5-436D-AACB-4CFC723B8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61321"/>
            <a:ext cx="548640" cy="432567"/>
          </a:xfrm>
          <a:prstGeom prst="rect">
            <a:avLst/>
          </a:prstGeom>
          <a:ln>
            <a:solidFill>
              <a:srgbClr val="232B7C"/>
            </a:solidFill>
          </a:ln>
        </p:spPr>
        <p:txBody>
          <a:bodyPr anchor="ctr"/>
          <a:lstStyle>
            <a:lvl1pPr algn="ctr">
              <a:defRPr sz="1333">
                <a:solidFill>
                  <a:schemeClr val="bg1"/>
                </a:solidFill>
              </a:defRPr>
            </a:lvl1pPr>
          </a:lstStyle>
          <a:p>
            <a:fld id="{205155C8-06EF-4D76-B723-5863044CF2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FC0D0A5-FC9D-4348-9178-F276FF1F7944}"/>
              </a:ext>
            </a:extLst>
          </p:cNvPr>
          <p:cNvSpPr/>
          <p:nvPr userDrawn="1"/>
        </p:nvSpPr>
        <p:spPr>
          <a:xfrm>
            <a:off x="838201" y="5916429"/>
            <a:ext cx="1584929" cy="9415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9200119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117A040-FBDA-4F05-9CE2-7DE46C19EADF}"/>
              </a:ext>
            </a:extLst>
          </p:cNvPr>
          <p:cNvSpPr/>
          <p:nvPr userDrawn="1"/>
        </p:nvSpPr>
        <p:spPr>
          <a:xfrm>
            <a:off x="949378" y="939385"/>
            <a:ext cx="10982793" cy="309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A24D57-317F-402E-9CC2-8C442CCAE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61321"/>
            <a:ext cx="548640" cy="432567"/>
          </a:xfrm>
          <a:prstGeom prst="rect">
            <a:avLst/>
          </a:prstGeom>
          <a:ln>
            <a:solidFill>
              <a:srgbClr val="232B7C"/>
            </a:solidFill>
          </a:ln>
        </p:spPr>
        <p:txBody>
          <a:bodyPr anchor="ctr"/>
          <a:lstStyle>
            <a:lvl1pPr algn="ctr">
              <a:defRPr sz="1333">
                <a:solidFill>
                  <a:schemeClr val="bg1"/>
                </a:solidFill>
              </a:defRPr>
            </a:lvl1pPr>
          </a:lstStyle>
          <a:p>
            <a:fld id="{205155C8-06EF-4D76-B723-5863044CF2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5261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3AF4D37-08B2-4F9D-9B70-EFE5268C5C96}"/>
              </a:ext>
            </a:extLst>
          </p:cNvPr>
          <p:cNvSpPr/>
          <p:nvPr userDrawn="1"/>
        </p:nvSpPr>
        <p:spPr>
          <a:xfrm>
            <a:off x="949378" y="939385"/>
            <a:ext cx="10982793" cy="309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2672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7" y="572898"/>
            <a:ext cx="6748983" cy="53457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64287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981F61A-27C4-4D43-9ED7-91C2AB61A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61321"/>
            <a:ext cx="548640" cy="432567"/>
          </a:xfrm>
          <a:prstGeom prst="rect">
            <a:avLst/>
          </a:prstGeom>
          <a:ln>
            <a:solidFill>
              <a:srgbClr val="232B7C"/>
            </a:solidFill>
          </a:ln>
        </p:spPr>
        <p:txBody>
          <a:bodyPr anchor="ctr"/>
          <a:lstStyle>
            <a:lvl1pPr algn="ctr">
              <a:defRPr sz="1333">
                <a:solidFill>
                  <a:schemeClr val="bg1"/>
                </a:solidFill>
              </a:defRPr>
            </a:lvl1pPr>
          </a:lstStyle>
          <a:p>
            <a:fld id="{205155C8-06EF-4D76-B723-5863044CF2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2745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E9E8F7B-9A6A-48B8-8818-98E7F5C9BCB4}"/>
              </a:ext>
            </a:extLst>
          </p:cNvPr>
          <p:cNvSpPr/>
          <p:nvPr userDrawn="1"/>
        </p:nvSpPr>
        <p:spPr>
          <a:xfrm>
            <a:off x="949378" y="939385"/>
            <a:ext cx="10982793" cy="309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54864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7" y="585090"/>
            <a:ext cx="6748984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655065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E4DAB48-7C31-425F-8874-C2CBA5184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61321"/>
            <a:ext cx="548640" cy="432567"/>
          </a:xfrm>
          <a:prstGeom prst="rect">
            <a:avLst/>
          </a:prstGeom>
          <a:ln>
            <a:solidFill>
              <a:srgbClr val="232B7C"/>
            </a:solidFill>
          </a:ln>
        </p:spPr>
        <p:txBody>
          <a:bodyPr anchor="ctr"/>
          <a:lstStyle>
            <a:lvl1pPr algn="ctr">
              <a:defRPr sz="1333">
                <a:solidFill>
                  <a:schemeClr val="bg1"/>
                </a:solidFill>
              </a:defRPr>
            </a:lvl1pPr>
          </a:lstStyle>
          <a:p>
            <a:fld id="{205155C8-06EF-4D76-B723-5863044CF2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6266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600200"/>
            <a:ext cx="9692640" cy="1277109"/>
          </a:xfrm>
        </p:spPr>
        <p:txBody>
          <a:bodyPr anchor="b"/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915" y="3169157"/>
            <a:ext cx="9681555" cy="1655763"/>
          </a:xfrm>
        </p:spPr>
        <p:txBody>
          <a:bodyPr>
            <a:normAutofit/>
          </a:bodyPr>
          <a:lstStyle>
            <a:lvl1pPr marL="0" indent="0" algn="l">
              <a:buNone/>
              <a:defRPr sz="2800" b="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D1613E9-4864-49B9-9B75-7F065C1974CB}"/>
              </a:ext>
            </a:extLst>
          </p:cNvPr>
          <p:cNvCxnSpPr/>
          <p:nvPr userDrawn="1"/>
        </p:nvCxnSpPr>
        <p:spPr>
          <a:xfrm>
            <a:off x="1512915" y="2967011"/>
            <a:ext cx="9692640" cy="0"/>
          </a:xfrm>
          <a:prstGeom prst="line">
            <a:avLst/>
          </a:prstGeom>
          <a:ln w="19050">
            <a:solidFill>
              <a:srgbClr val="97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D8A6571A-D1BC-45D9-8BBE-1E74645F13D0}"/>
              </a:ext>
            </a:extLst>
          </p:cNvPr>
          <p:cNvSpPr/>
          <p:nvPr userDrawn="1"/>
        </p:nvSpPr>
        <p:spPr>
          <a:xfrm>
            <a:off x="949378" y="939385"/>
            <a:ext cx="10982793" cy="309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6489800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361321"/>
            <a:ext cx="548640" cy="432567"/>
          </a:xfrm>
          <a:prstGeom prst="rect">
            <a:avLst/>
          </a:prstGeom>
          <a:ln>
            <a:solidFill>
              <a:srgbClr val="232B7C"/>
            </a:solidFill>
          </a:ln>
        </p:spPr>
        <p:txBody>
          <a:bodyPr anchor="ctr"/>
          <a:lstStyle>
            <a:lvl1pPr algn="ctr">
              <a:defRPr sz="1333">
                <a:solidFill>
                  <a:schemeClr val="bg1"/>
                </a:solidFill>
              </a:defRPr>
            </a:lvl1pPr>
          </a:lstStyle>
          <a:p>
            <a:fld id="{205155C8-06EF-4D76-B723-5863044CF2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81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C5F4692-503D-41FF-A59B-420308C26EFC}"/>
              </a:ext>
            </a:extLst>
          </p:cNvPr>
          <p:cNvSpPr/>
          <p:nvPr userDrawn="1"/>
        </p:nvSpPr>
        <p:spPr>
          <a:xfrm>
            <a:off x="642679" y="5803393"/>
            <a:ext cx="1786271" cy="9904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C78BCB-4C1E-4004-80F9-2353C2D34872}"/>
              </a:ext>
            </a:extLst>
          </p:cNvPr>
          <p:cNvSpPr/>
          <p:nvPr userDrawn="1"/>
        </p:nvSpPr>
        <p:spPr>
          <a:xfrm>
            <a:off x="10189971" y="5803392"/>
            <a:ext cx="1892271" cy="10546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4547" y="4439307"/>
            <a:ext cx="9692640" cy="1500187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4F1852F-034B-47AA-A456-9F982E877863}"/>
              </a:ext>
            </a:extLst>
          </p:cNvPr>
          <p:cNvCxnSpPr/>
          <p:nvPr userDrawn="1"/>
        </p:nvCxnSpPr>
        <p:spPr>
          <a:xfrm>
            <a:off x="854547" y="4322413"/>
            <a:ext cx="9692640" cy="0"/>
          </a:xfrm>
          <a:prstGeom prst="line">
            <a:avLst/>
          </a:prstGeom>
          <a:ln w="19050">
            <a:solidFill>
              <a:srgbClr val="97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B8C1A067-A893-4279-B308-9FFC75BAE3A7}"/>
              </a:ext>
            </a:extLst>
          </p:cNvPr>
          <p:cNvSpPr/>
          <p:nvPr userDrawn="1"/>
        </p:nvSpPr>
        <p:spPr>
          <a:xfrm>
            <a:off x="949378" y="939385"/>
            <a:ext cx="10982793" cy="309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547" y="1992103"/>
            <a:ext cx="9692640" cy="2273319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2A48370-7C5A-4169-8F25-83F3E0011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61321"/>
            <a:ext cx="548640" cy="432567"/>
          </a:xfrm>
          <a:prstGeom prst="rect">
            <a:avLst/>
          </a:prstGeom>
          <a:ln>
            <a:solidFill>
              <a:srgbClr val="232B7C"/>
            </a:solidFill>
          </a:ln>
        </p:spPr>
        <p:txBody>
          <a:bodyPr anchor="ctr"/>
          <a:lstStyle>
            <a:lvl1pPr algn="ctr">
              <a:defRPr sz="1333">
                <a:solidFill>
                  <a:schemeClr val="bg1"/>
                </a:solidFill>
              </a:defRPr>
            </a:lvl1pPr>
          </a:lstStyle>
          <a:p>
            <a:fld id="{205155C8-06EF-4D76-B723-5863044CF28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13B26E-07ED-40EB-ADD6-4035AB4D6A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" t="23994" r="10834" b="17178"/>
          <a:stretch/>
        </p:blipFill>
        <p:spPr>
          <a:xfrm>
            <a:off x="10237640" y="323456"/>
            <a:ext cx="1892272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1838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D33472C-1771-4D3B-926A-AC34B4A17B73}"/>
              </a:ext>
            </a:extLst>
          </p:cNvPr>
          <p:cNvSpPr/>
          <p:nvPr userDrawn="1"/>
        </p:nvSpPr>
        <p:spPr>
          <a:xfrm>
            <a:off x="642679" y="5803393"/>
            <a:ext cx="1786271" cy="9904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AD31AA-A215-4AD4-8513-DE9542D0462B}"/>
              </a:ext>
            </a:extLst>
          </p:cNvPr>
          <p:cNvSpPr/>
          <p:nvPr userDrawn="1"/>
        </p:nvSpPr>
        <p:spPr>
          <a:xfrm>
            <a:off x="10237641" y="5803391"/>
            <a:ext cx="1844602" cy="9904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312349" cy="6342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53330"/>
            <a:ext cx="10974323" cy="52395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2B0CDB-D6D0-446A-A742-38E325BB99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" t="23994" r="10834" b="17178"/>
          <a:stretch/>
        </p:blipFill>
        <p:spPr>
          <a:xfrm>
            <a:off x="10237640" y="140208"/>
            <a:ext cx="1892272" cy="73152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7DA7167-FFE4-4582-A328-DC802BCFC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721" y="6328168"/>
            <a:ext cx="548640" cy="432567"/>
          </a:xfrm>
          <a:prstGeom prst="rect">
            <a:avLst/>
          </a:prstGeom>
          <a:ln>
            <a:solidFill>
              <a:srgbClr val="232B7C"/>
            </a:solidFill>
          </a:ln>
        </p:spPr>
        <p:txBody>
          <a:bodyPr anchor="ctr"/>
          <a:lstStyle>
            <a:lvl1pPr algn="ctr">
              <a:defRPr sz="1333">
                <a:solidFill>
                  <a:schemeClr val="bg1"/>
                </a:solidFill>
              </a:defRPr>
            </a:lvl1pPr>
          </a:lstStyle>
          <a:p>
            <a:fld id="{205155C8-06EF-4D76-B723-5863044CF2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2829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C5F4692-503D-41FF-A59B-420308C26EFC}"/>
              </a:ext>
            </a:extLst>
          </p:cNvPr>
          <p:cNvSpPr/>
          <p:nvPr userDrawn="1"/>
        </p:nvSpPr>
        <p:spPr>
          <a:xfrm>
            <a:off x="642679" y="5803393"/>
            <a:ext cx="1786271" cy="9904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C78BCB-4C1E-4004-80F9-2353C2D34872}"/>
              </a:ext>
            </a:extLst>
          </p:cNvPr>
          <p:cNvSpPr/>
          <p:nvPr userDrawn="1"/>
        </p:nvSpPr>
        <p:spPr>
          <a:xfrm>
            <a:off x="10497313" y="5803392"/>
            <a:ext cx="1584929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4547" y="4439307"/>
            <a:ext cx="9692640" cy="1500187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4F1852F-034B-47AA-A456-9F982E877863}"/>
              </a:ext>
            </a:extLst>
          </p:cNvPr>
          <p:cNvCxnSpPr/>
          <p:nvPr userDrawn="1"/>
        </p:nvCxnSpPr>
        <p:spPr>
          <a:xfrm>
            <a:off x="854547" y="4322413"/>
            <a:ext cx="9692640" cy="0"/>
          </a:xfrm>
          <a:prstGeom prst="line">
            <a:avLst/>
          </a:prstGeom>
          <a:ln w="19050">
            <a:solidFill>
              <a:srgbClr val="97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B8C1A067-A893-4279-B308-9FFC75BAE3A7}"/>
              </a:ext>
            </a:extLst>
          </p:cNvPr>
          <p:cNvSpPr/>
          <p:nvPr userDrawn="1"/>
        </p:nvSpPr>
        <p:spPr>
          <a:xfrm>
            <a:off x="949378" y="939385"/>
            <a:ext cx="10982793" cy="309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547" y="1992103"/>
            <a:ext cx="9692640" cy="2273319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2A48370-7C5A-4169-8F25-83F3E0011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61321"/>
            <a:ext cx="548640" cy="432567"/>
          </a:xfrm>
          <a:prstGeom prst="rect">
            <a:avLst/>
          </a:prstGeom>
          <a:ln>
            <a:solidFill>
              <a:srgbClr val="232B7C"/>
            </a:solidFill>
          </a:ln>
        </p:spPr>
        <p:txBody>
          <a:bodyPr anchor="ctr"/>
          <a:lstStyle>
            <a:lvl1pPr algn="ctr">
              <a:defRPr sz="1333">
                <a:solidFill>
                  <a:schemeClr val="bg1"/>
                </a:solidFill>
              </a:defRPr>
            </a:lvl1pPr>
          </a:lstStyle>
          <a:p>
            <a:fld id="{205155C8-06EF-4D76-B723-5863044CF28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13B26E-07ED-40EB-ADD6-4035AB4D6A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" t="23994" r="10834" b="17178"/>
          <a:stretch/>
        </p:blipFill>
        <p:spPr>
          <a:xfrm>
            <a:off x="10237640" y="323456"/>
            <a:ext cx="1892272" cy="7315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0E8A1B-9494-4948-B4D7-33394FA2EA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683" b="23372"/>
          <a:stretch/>
        </p:blipFill>
        <p:spPr>
          <a:xfrm>
            <a:off x="774408" y="276877"/>
            <a:ext cx="1445888" cy="61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1266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C1A067-A893-4279-B308-9FFC75BAE3A7}"/>
              </a:ext>
            </a:extLst>
          </p:cNvPr>
          <p:cNvSpPr/>
          <p:nvPr userDrawn="1"/>
        </p:nvSpPr>
        <p:spPr>
          <a:xfrm>
            <a:off x="949378" y="939385"/>
            <a:ext cx="10982793" cy="309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C11D8551-CBB1-4F04-A097-C0DCEEE68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61321"/>
            <a:ext cx="548640" cy="432567"/>
          </a:xfrm>
          <a:prstGeom prst="rect">
            <a:avLst/>
          </a:prstGeom>
          <a:ln>
            <a:solidFill>
              <a:srgbClr val="232B7C"/>
            </a:solidFill>
          </a:ln>
        </p:spPr>
        <p:txBody>
          <a:bodyPr anchor="ctr"/>
          <a:lstStyle>
            <a:lvl1pPr algn="ctr">
              <a:defRPr sz="1333">
                <a:solidFill>
                  <a:schemeClr val="bg1"/>
                </a:solidFill>
              </a:defRPr>
            </a:lvl1pPr>
          </a:lstStyle>
          <a:p>
            <a:fld id="{205155C8-06EF-4D76-B723-5863044CF2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FAA56947-F4DF-41F0-812C-E2DBB09280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4547" y="4439307"/>
            <a:ext cx="9692640" cy="1500187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7FE0038-5839-49A8-8B57-4F9050F1D961}"/>
              </a:ext>
            </a:extLst>
          </p:cNvPr>
          <p:cNvCxnSpPr/>
          <p:nvPr userDrawn="1"/>
        </p:nvCxnSpPr>
        <p:spPr>
          <a:xfrm>
            <a:off x="854547" y="4322413"/>
            <a:ext cx="9692640" cy="0"/>
          </a:xfrm>
          <a:prstGeom prst="line">
            <a:avLst/>
          </a:prstGeom>
          <a:ln w="19050">
            <a:solidFill>
              <a:srgbClr val="97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E2D679D9-06B7-460E-9B28-A9C4B7223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547" y="1992103"/>
            <a:ext cx="9692640" cy="2273319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763229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255777"/>
            <a:ext cx="5181600" cy="45841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1112" y="1255777"/>
            <a:ext cx="5181600" cy="45841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EBEAB-2AEE-49D4-BDC3-BD9DF50C1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61321"/>
            <a:ext cx="548640" cy="432567"/>
          </a:xfrm>
          <a:prstGeom prst="rect">
            <a:avLst/>
          </a:prstGeom>
          <a:ln>
            <a:solidFill>
              <a:srgbClr val="232B7C"/>
            </a:solidFill>
          </a:ln>
        </p:spPr>
        <p:txBody>
          <a:bodyPr anchor="ctr"/>
          <a:lstStyle>
            <a:lvl1pPr algn="ctr">
              <a:defRPr sz="1333">
                <a:solidFill>
                  <a:schemeClr val="bg1"/>
                </a:solidFill>
              </a:defRPr>
            </a:lvl1pPr>
          </a:lstStyle>
          <a:p>
            <a:fld id="{205155C8-06EF-4D76-B723-5863044CF2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0901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7" y="172465"/>
            <a:ext cx="10925492" cy="823912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144715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1968627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01385" y="1144715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01385" y="1968627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AF3D789-74FA-4753-B245-B364323F4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61321"/>
            <a:ext cx="548640" cy="432567"/>
          </a:xfrm>
          <a:prstGeom prst="rect">
            <a:avLst/>
          </a:prstGeom>
          <a:ln>
            <a:solidFill>
              <a:srgbClr val="232B7C"/>
            </a:solidFill>
          </a:ln>
        </p:spPr>
        <p:txBody>
          <a:bodyPr anchor="ctr"/>
          <a:lstStyle>
            <a:lvl1pPr algn="ctr">
              <a:defRPr sz="1333">
                <a:solidFill>
                  <a:schemeClr val="bg1"/>
                </a:solidFill>
              </a:defRPr>
            </a:lvl1pPr>
          </a:lstStyle>
          <a:p>
            <a:fld id="{205155C8-06EF-4D76-B723-5863044CF2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0923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4500833-DD81-433B-AEFB-26C61E21B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61321"/>
            <a:ext cx="548640" cy="432567"/>
          </a:xfrm>
          <a:prstGeom prst="rect">
            <a:avLst/>
          </a:prstGeom>
          <a:ln>
            <a:solidFill>
              <a:srgbClr val="232B7C"/>
            </a:solidFill>
          </a:ln>
        </p:spPr>
        <p:txBody>
          <a:bodyPr anchor="ctr"/>
          <a:lstStyle>
            <a:lvl1pPr algn="ctr">
              <a:defRPr sz="1333">
                <a:solidFill>
                  <a:schemeClr val="bg1"/>
                </a:solidFill>
              </a:defRPr>
            </a:lvl1pPr>
          </a:lstStyle>
          <a:p>
            <a:fld id="{205155C8-06EF-4D76-B723-5863044CF2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3820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B330FE5-D279-49E2-BA0B-8057E5EEFBDE}"/>
              </a:ext>
            </a:extLst>
          </p:cNvPr>
          <p:cNvSpPr/>
          <p:nvPr userDrawn="1"/>
        </p:nvSpPr>
        <p:spPr>
          <a:xfrm>
            <a:off x="9869865" y="5803392"/>
            <a:ext cx="2212378" cy="10546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528925" cy="6342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5DE318-13A6-471E-AE4F-2C86C9804C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" t="23994" r="10834" b="17178"/>
          <a:stretch/>
        </p:blipFill>
        <p:spPr>
          <a:xfrm>
            <a:off x="10237640" y="140208"/>
            <a:ext cx="1892272" cy="731520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7825C70-D5A5-436D-AACB-4CFC723B8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61321"/>
            <a:ext cx="548640" cy="432567"/>
          </a:xfrm>
          <a:prstGeom prst="rect">
            <a:avLst/>
          </a:prstGeom>
          <a:ln>
            <a:solidFill>
              <a:srgbClr val="232B7C"/>
            </a:solidFill>
          </a:ln>
        </p:spPr>
        <p:txBody>
          <a:bodyPr anchor="ctr"/>
          <a:lstStyle>
            <a:lvl1pPr algn="ctr">
              <a:defRPr sz="1333">
                <a:solidFill>
                  <a:schemeClr val="bg1"/>
                </a:solidFill>
              </a:defRPr>
            </a:lvl1pPr>
          </a:lstStyle>
          <a:p>
            <a:fld id="{205155C8-06EF-4D76-B723-5863044CF2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FC0D0A5-FC9D-4348-9178-F276FF1F7944}"/>
              </a:ext>
            </a:extLst>
          </p:cNvPr>
          <p:cNvSpPr/>
          <p:nvPr userDrawn="1"/>
        </p:nvSpPr>
        <p:spPr>
          <a:xfrm>
            <a:off x="838201" y="5916429"/>
            <a:ext cx="1584929" cy="9415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4489773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117A040-FBDA-4F05-9CE2-7DE46C19EADF}"/>
              </a:ext>
            </a:extLst>
          </p:cNvPr>
          <p:cNvSpPr/>
          <p:nvPr userDrawn="1"/>
        </p:nvSpPr>
        <p:spPr>
          <a:xfrm>
            <a:off x="949378" y="939385"/>
            <a:ext cx="10982793" cy="309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A24D57-317F-402E-9CC2-8C442CCAE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61321"/>
            <a:ext cx="548640" cy="432567"/>
          </a:xfrm>
          <a:prstGeom prst="rect">
            <a:avLst/>
          </a:prstGeom>
          <a:ln>
            <a:solidFill>
              <a:srgbClr val="232B7C"/>
            </a:solidFill>
          </a:ln>
        </p:spPr>
        <p:txBody>
          <a:bodyPr anchor="ctr"/>
          <a:lstStyle>
            <a:lvl1pPr algn="ctr">
              <a:defRPr sz="1333">
                <a:solidFill>
                  <a:schemeClr val="bg1"/>
                </a:solidFill>
              </a:defRPr>
            </a:lvl1pPr>
          </a:lstStyle>
          <a:p>
            <a:fld id="{205155C8-06EF-4D76-B723-5863044CF2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9344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3AF4D37-08B2-4F9D-9B70-EFE5268C5C96}"/>
              </a:ext>
            </a:extLst>
          </p:cNvPr>
          <p:cNvSpPr/>
          <p:nvPr userDrawn="1"/>
        </p:nvSpPr>
        <p:spPr>
          <a:xfrm>
            <a:off x="949378" y="939385"/>
            <a:ext cx="10982793" cy="309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2672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7" y="572898"/>
            <a:ext cx="6748983" cy="53457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64287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981F61A-27C4-4D43-9ED7-91C2AB61A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61321"/>
            <a:ext cx="548640" cy="432567"/>
          </a:xfrm>
          <a:prstGeom prst="rect">
            <a:avLst/>
          </a:prstGeom>
          <a:ln>
            <a:solidFill>
              <a:srgbClr val="232B7C"/>
            </a:solidFill>
          </a:ln>
        </p:spPr>
        <p:txBody>
          <a:bodyPr anchor="ctr"/>
          <a:lstStyle>
            <a:lvl1pPr algn="ctr">
              <a:defRPr sz="1333">
                <a:solidFill>
                  <a:schemeClr val="bg1"/>
                </a:solidFill>
              </a:defRPr>
            </a:lvl1pPr>
          </a:lstStyle>
          <a:p>
            <a:fld id="{205155C8-06EF-4D76-B723-5863044CF2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3301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E9E8F7B-9A6A-48B8-8818-98E7F5C9BCB4}"/>
              </a:ext>
            </a:extLst>
          </p:cNvPr>
          <p:cNvSpPr/>
          <p:nvPr userDrawn="1"/>
        </p:nvSpPr>
        <p:spPr>
          <a:xfrm>
            <a:off x="949378" y="939385"/>
            <a:ext cx="10982793" cy="309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54864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7" y="585090"/>
            <a:ext cx="6748984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655065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E4DAB48-7C31-425F-8874-C2CBA5184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61321"/>
            <a:ext cx="548640" cy="432567"/>
          </a:xfrm>
          <a:prstGeom prst="rect">
            <a:avLst/>
          </a:prstGeom>
          <a:ln>
            <a:solidFill>
              <a:srgbClr val="232B7C"/>
            </a:solidFill>
          </a:ln>
        </p:spPr>
        <p:txBody>
          <a:bodyPr anchor="ctr"/>
          <a:lstStyle>
            <a:lvl1pPr algn="ctr">
              <a:defRPr sz="1333">
                <a:solidFill>
                  <a:schemeClr val="bg1"/>
                </a:solidFill>
              </a:defRPr>
            </a:lvl1pPr>
          </a:lstStyle>
          <a:p>
            <a:fld id="{205155C8-06EF-4D76-B723-5863044CF2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670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C1A067-A893-4279-B308-9FFC75BAE3A7}"/>
              </a:ext>
            </a:extLst>
          </p:cNvPr>
          <p:cNvSpPr/>
          <p:nvPr userDrawn="1"/>
        </p:nvSpPr>
        <p:spPr>
          <a:xfrm>
            <a:off x="949378" y="939385"/>
            <a:ext cx="10982793" cy="309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C11D8551-CBB1-4F04-A097-C0DCEEE68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61321"/>
            <a:ext cx="548640" cy="432567"/>
          </a:xfrm>
          <a:prstGeom prst="rect">
            <a:avLst/>
          </a:prstGeom>
          <a:ln>
            <a:solidFill>
              <a:srgbClr val="232B7C"/>
            </a:solidFill>
          </a:ln>
        </p:spPr>
        <p:txBody>
          <a:bodyPr anchor="ctr"/>
          <a:lstStyle>
            <a:lvl1pPr algn="ctr">
              <a:defRPr sz="1333">
                <a:solidFill>
                  <a:schemeClr val="bg1"/>
                </a:solidFill>
              </a:defRPr>
            </a:lvl1pPr>
          </a:lstStyle>
          <a:p>
            <a:fld id="{205155C8-06EF-4D76-B723-5863044CF2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FAA56947-F4DF-41F0-812C-E2DBB09280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4547" y="4439307"/>
            <a:ext cx="9692640" cy="1500187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7FE0038-5839-49A8-8B57-4F9050F1D961}"/>
              </a:ext>
            </a:extLst>
          </p:cNvPr>
          <p:cNvCxnSpPr/>
          <p:nvPr userDrawn="1"/>
        </p:nvCxnSpPr>
        <p:spPr>
          <a:xfrm>
            <a:off x="854547" y="4322413"/>
            <a:ext cx="9692640" cy="0"/>
          </a:xfrm>
          <a:prstGeom prst="line">
            <a:avLst/>
          </a:prstGeom>
          <a:ln w="19050">
            <a:solidFill>
              <a:srgbClr val="97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E2D679D9-06B7-460E-9B28-A9C4B7223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547" y="1992103"/>
            <a:ext cx="9692640" cy="2273319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9504125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head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0" imgH="469" progId="TCLayout.ActiveDocument.1">
                  <p:embed/>
                </p:oleObj>
              </mc:Choice>
              <mc:Fallback>
                <p:oleObj name="think-cell Slide" r:id="rId3" imgW="470" imgH="469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321588" y="135027"/>
            <a:ext cx="11582400" cy="646331"/>
          </a:xfrm>
        </p:spPr>
        <p:txBody>
          <a:bodyPr>
            <a:spAutoFit/>
          </a:bodyPr>
          <a:lstStyle>
            <a:lvl1pPr>
              <a:defRPr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0" hasCustomPrompt="1"/>
          </p:nvPr>
        </p:nvSpPr>
        <p:spPr bwMode="gray">
          <a:xfrm>
            <a:off x="321589" y="680820"/>
            <a:ext cx="11582400" cy="276999"/>
          </a:xfrm>
        </p:spPr>
        <p:txBody>
          <a:bodyPr/>
          <a:lstStyle>
            <a:lvl1pPr marL="0" indent="0">
              <a:buNone/>
              <a:defRPr sz="1999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11" name="Content Placeholder 6"/>
          <p:cNvSpPr>
            <a:spLocks noGrp="1"/>
          </p:cNvSpPr>
          <p:nvPr>
            <p:ph sz="quarter" idx="12"/>
          </p:nvPr>
        </p:nvSpPr>
        <p:spPr>
          <a:xfrm>
            <a:off x="316301" y="1188723"/>
            <a:ext cx="11582400" cy="1199367"/>
          </a:xfrm>
        </p:spPr>
        <p:txBody>
          <a:bodyPr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32737708"/>
      </p:ext>
    </p:extLst>
  </p:cSld>
  <p:clrMapOvr>
    <a:masterClrMapping/>
  </p:clrMapOvr>
  <p:transition>
    <p:wipe dir="r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41817" y="134382"/>
            <a:ext cx="8608483" cy="493712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7646360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11"/>
          <p:cNvSpPr>
            <a:spLocks noGrp="1"/>
          </p:cNvSpPr>
          <p:nvPr>
            <p:ph type="body" sz="quarter" idx="10"/>
          </p:nvPr>
        </p:nvSpPr>
        <p:spPr>
          <a:xfrm>
            <a:off x="984252" y="1570042"/>
            <a:ext cx="10227731" cy="4470401"/>
          </a:xfrm>
          <a:prstGeom prst="rect">
            <a:avLst/>
          </a:prstGeom>
        </p:spPr>
        <p:txBody>
          <a:bodyPr vert="horz"/>
          <a:lstStyle>
            <a:lvl1pPr marL="285750" indent="-285750">
              <a:buSzPct val="120000"/>
              <a:buFontTx/>
              <a:buBlip>
                <a:blip r:embed="rId2"/>
              </a:buBlip>
              <a:defRPr sz="1800">
                <a:solidFill>
                  <a:srgbClr val="404040"/>
                </a:solidFill>
                <a:latin typeface="Arial"/>
                <a:cs typeface="Arial"/>
              </a:defRPr>
            </a:lvl1pPr>
            <a:lvl2pPr marL="742950" indent="-285750">
              <a:buClr>
                <a:srgbClr val="00727A"/>
              </a:buClr>
              <a:buSzPct val="100000"/>
              <a:buFont typeface="Wingdings" pitchFamily="2" charset="2"/>
              <a:buChar char="à"/>
              <a:defRPr sz="1600" baseline="0">
                <a:solidFill>
                  <a:srgbClr val="404040"/>
                </a:solidFill>
                <a:latin typeface="Arial"/>
                <a:cs typeface="Arial"/>
              </a:defRPr>
            </a:lvl2pPr>
            <a:lvl3pPr marL="1077913" indent="-163513">
              <a:buClr>
                <a:srgbClr val="004563"/>
              </a:buClr>
              <a:buSzPct val="100000"/>
              <a:buFont typeface="Arial" pitchFamily="34" charset="0"/>
              <a:buChar char="­"/>
              <a:defRPr sz="1400" i="1">
                <a:solidFill>
                  <a:srgbClr val="404040"/>
                </a:solidFill>
                <a:latin typeface="Arial"/>
                <a:cs typeface="Arial"/>
              </a:defRPr>
            </a:lvl3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" name="Titr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01209A-EBCB-4229-9A21-B7869465F47A}" type="slidenum">
              <a:rPr lang="fr-FR" smtClean="0">
                <a:solidFill>
                  <a:srgbClr val="004563"/>
                </a:solidFill>
              </a:rPr>
              <a:pPr/>
              <a:t>‹#›</a:t>
            </a:fld>
            <a:r>
              <a:rPr lang="fr-FR">
                <a:solidFill>
                  <a:srgbClr val="004563"/>
                </a:solidFill>
              </a:rPr>
              <a:t>   |  </a:t>
            </a:r>
          </a:p>
        </p:txBody>
      </p:sp>
      <p:sp>
        <p:nvSpPr>
          <p:cNvPr id="9" name="Espace réservé du texte 11"/>
          <p:cNvSpPr>
            <a:spLocks noGrp="1"/>
          </p:cNvSpPr>
          <p:nvPr>
            <p:ph type="body" sz="quarter" idx="13"/>
          </p:nvPr>
        </p:nvSpPr>
        <p:spPr>
          <a:xfrm>
            <a:off x="969434" y="819403"/>
            <a:ext cx="10227731" cy="38179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85750" indent="-285750">
              <a:buSzPct val="120000"/>
              <a:buFontTx/>
              <a:buNone/>
              <a:defRPr sz="1400" b="1">
                <a:solidFill>
                  <a:schemeClr val="tx2"/>
                </a:solidFill>
                <a:latin typeface="Century Gothic" pitchFamily="34" charset="0"/>
                <a:cs typeface="Arial"/>
              </a:defRPr>
            </a:lvl1pPr>
            <a:lvl2pPr marL="742950" indent="-285750">
              <a:buClr>
                <a:srgbClr val="00727A"/>
              </a:buClr>
              <a:buSzPct val="100000"/>
              <a:buFontTx/>
              <a:buNone/>
              <a:defRPr sz="1600" baseline="0">
                <a:solidFill>
                  <a:srgbClr val="404040"/>
                </a:solidFill>
                <a:latin typeface="Arial"/>
                <a:cs typeface="Arial"/>
              </a:defRPr>
            </a:lvl2pPr>
            <a:lvl3pPr marL="1077913" indent="-163513">
              <a:buClr>
                <a:srgbClr val="004563"/>
              </a:buClr>
              <a:buSzPct val="100000"/>
              <a:buFontTx/>
              <a:buNone/>
              <a:defRPr sz="1400" i="1">
                <a:solidFill>
                  <a:srgbClr val="404040"/>
                </a:solidFill>
                <a:latin typeface="Arial"/>
                <a:cs typeface="Arial"/>
              </a:defRPr>
            </a:lvl3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5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673601" y="6509043"/>
            <a:ext cx="2844800" cy="217823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800" b="1">
                <a:solidFill>
                  <a:schemeClr val="accent4"/>
                </a:solidFill>
                <a:latin typeface="+mj-lt"/>
              </a:defRPr>
            </a:lvl1pPr>
          </a:lstStyle>
          <a:p>
            <a:endParaRPr lang="fr-FR">
              <a:solidFill>
                <a:srgbClr val="E40A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94807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title &amp; 1 column -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/>
          <p:cNvSpPr>
            <a:spLocks noGrp="1"/>
          </p:cNvSpPr>
          <p:nvPr>
            <p:ph idx="1"/>
          </p:nvPr>
        </p:nvSpPr>
        <p:spPr>
          <a:xfrm>
            <a:off x="469900" y="1676402"/>
            <a:ext cx="11252200" cy="46227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69900" y="736688"/>
            <a:ext cx="11252200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rgbClr val="575757"/>
                </a:solidFill>
              </a:defRPr>
            </a:lvl1pPr>
          </a:lstStyle>
          <a:p>
            <a:pPr lvl="0"/>
            <a:r>
              <a:rPr lang="en-US" noProof="0"/>
              <a:t>Click to add subtitle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69900" y="402587"/>
            <a:ext cx="11252200" cy="33410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000"/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19630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255777"/>
            <a:ext cx="5181600" cy="45841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1112" y="1255777"/>
            <a:ext cx="5181600" cy="45841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EBEAB-2AEE-49D4-BDC3-BD9DF50C1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61321"/>
            <a:ext cx="548640" cy="432567"/>
          </a:xfrm>
          <a:prstGeom prst="rect">
            <a:avLst/>
          </a:prstGeom>
          <a:ln>
            <a:solidFill>
              <a:srgbClr val="232B7C"/>
            </a:solidFill>
          </a:ln>
        </p:spPr>
        <p:txBody>
          <a:bodyPr anchor="ctr"/>
          <a:lstStyle>
            <a:lvl1pPr algn="ctr">
              <a:defRPr sz="1333">
                <a:solidFill>
                  <a:schemeClr val="bg1"/>
                </a:solidFill>
              </a:defRPr>
            </a:lvl1pPr>
          </a:lstStyle>
          <a:p>
            <a:fld id="{205155C8-06EF-4D76-B723-5863044CF2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845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7" y="172465"/>
            <a:ext cx="10925492" cy="823912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144715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1968627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01385" y="1144715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01385" y="1968627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AF3D789-74FA-4753-B245-B364323F4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61321"/>
            <a:ext cx="548640" cy="432567"/>
          </a:xfrm>
          <a:prstGeom prst="rect">
            <a:avLst/>
          </a:prstGeom>
          <a:ln>
            <a:solidFill>
              <a:srgbClr val="232B7C"/>
            </a:solidFill>
          </a:ln>
        </p:spPr>
        <p:txBody>
          <a:bodyPr anchor="ctr"/>
          <a:lstStyle>
            <a:lvl1pPr algn="ctr">
              <a:defRPr sz="1333">
                <a:solidFill>
                  <a:schemeClr val="bg1"/>
                </a:solidFill>
              </a:defRPr>
            </a:lvl1pPr>
          </a:lstStyle>
          <a:p>
            <a:fld id="{205155C8-06EF-4D76-B723-5863044CF2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94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4500833-DD81-433B-AEFB-26C61E21B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61321"/>
            <a:ext cx="548640" cy="432567"/>
          </a:xfrm>
          <a:prstGeom prst="rect">
            <a:avLst/>
          </a:prstGeom>
          <a:ln>
            <a:solidFill>
              <a:srgbClr val="232B7C"/>
            </a:solidFill>
          </a:ln>
        </p:spPr>
        <p:txBody>
          <a:bodyPr anchor="ctr"/>
          <a:lstStyle>
            <a:lvl1pPr algn="ctr">
              <a:defRPr sz="1333">
                <a:solidFill>
                  <a:schemeClr val="bg1"/>
                </a:solidFill>
              </a:defRPr>
            </a:lvl1pPr>
          </a:lstStyle>
          <a:p>
            <a:fld id="{205155C8-06EF-4D76-B723-5863044CF2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790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B330FE5-D279-49E2-BA0B-8057E5EEFBDE}"/>
              </a:ext>
            </a:extLst>
          </p:cNvPr>
          <p:cNvSpPr/>
          <p:nvPr userDrawn="1"/>
        </p:nvSpPr>
        <p:spPr>
          <a:xfrm>
            <a:off x="10189971" y="5803392"/>
            <a:ext cx="1892272" cy="10546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528925" cy="6342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5DE318-13A6-471E-AE4F-2C86C9804C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" t="23994" r="10834" b="17178"/>
          <a:stretch/>
        </p:blipFill>
        <p:spPr>
          <a:xfrm>
            <a:off x="10237640" y="140208"/>
            <a:ext cx="1892272" cy="731520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7825C70-D5A5-436D-AACB-4CFC723B8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61321"/>
            <a:ext cx="548640" cy="432567"/>
          </a:xfrm>
          <a:prstGeom prst="rect">
            <a:avLst/>
          </a:prstGeom>
          <a:ln>
            <a:solidFill>
              <a:srgbClr val="232B7C"/>
            </a:solidFill>
          </a:ln>
        </p:spPr>
        <p:txBody>
          <a:bodyPr anchor="ctr"/>
          <a:lstStyle>
            <a:lvl1pPr algn="ctr">
              <a:defRPr sz="1333">
                <a:solidFill>
                  <a:schemeClr val="bg1"/>
                </a:solidFill>
              </a:defRPr>
            </a:lvl1pPr>
          </a:lstStyle>
          <a:p>
            <a:fld id="{205155C8-06EF-4D76-B723-5863044CF2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FC0D0A5-FC9D-4348-9178-F276FF1F7944}"/>
              </a:ext>
            </a:extLst>
          </p:cNvPr>
          <p:cNvSpPr/>
          <p:nvPr userDrawn="1"/>
        </p:nvSpPr>
        <p:spPr>
          <a:xfrm>
            <a:off x="838201" y="5916429"/>
            <a:ext cx="1584929" cy="9415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920011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974323" cy="6342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53330"/>
            <a:ext cx="10974323" cy="47690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2CB7D99-1B9B-4BF4-885E-6610D32C44F5}"/>
              </a:ext>
            </a:extLst>
          </p:cNvPr>
          <p:cNvGrpSpPr/>
          <p:nvPr userDrawn="1"/>
        </p:nvGrpSpPr>
        <p:grpSpPr>
          <a:xfrm>
            <a:off x="0" y="0"/>
            <a:ext cx="548640" cy="6858000"/>
            <a:chOff x="0" y="0"/>
            <a:chExt cx="411480" cy="51435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8D4EB9B-CFAD-4822-B717-0EBA0ECBB835}"/>
                </a:ext>
              </a:extLst>
            </p:cNvPr>
            <p:cNvSpPr/>
            <p:nvPr/>
          </p:nvSpPr>
          <p:spPr>
            <a:xfrm>
              <a:off x="0" y="0"/>
              <a:ext cx="411480" cy="5143500"/>
            </a:xfrm>
            <a:prstGeom prst="rect">
              <a:avLst/>
            </a:prstGeom>
            <a:solidFill>
              <a:srgbClr val="232B7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18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C58F39E-A5CD-46C1-AB04-64A30C3F6C08}"/>
                </a:ext>
              </a:extLst>
            </p:cNvPr>
            <p:cNvSpPr/>
            <p:nvPr/>
          </p:nvSpPr>
          <p:spPr>
            <a:xfrm>
              <a:off x="0" y="0"/>
              <a:ext cx="411480" cy="2087880"/>
            </a:xfrm>
            <a:prstGeom prst="rect">
              <a:avLst/>
            </a:prstGeom>
            <a:gradFill>
              <a:gsLst>
                <a:gs pos="0">
                  <a:srgbClr val="C00000"/>
                </a:gs>
                <a:gs pos="100000">
                  <a:srgbClr val="232B7C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18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876297A-8743-4312-95C7-8C0DB9052BA1}"/>
              </a:ext>
            </a:extLst>
          </p:cNvPr>
          <p:cNvCxnSpPr/>
          <p:nvPr userDrawn="1"/>
        </p:nvCxnSpPr>
        <p:spPr>
          <a:xfrm>
            <a:off x="931163" y="1046771"/>
            <a:ext cx="10881360" cy="0"/>
          </a:xfrm>
          <a:prstGeom prst="line">
            <a:avLst/>
          </a:prstGeom>
          <a:ln w="19050">
            <a:solidFill>
              <a:srgbClr val="97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1A706B56-42BE-4BCB-8761-8C28BEF6B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" t="23994" r="10834" b="17178"/>
          <a:stretch/>
        </p:blipFill>
        <p:spPr>
          <a:xfrm>
            <a:off x="10237640" y="6069769"/>
            <a:ext cx="1892272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12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232B7C"/>
          </a:solidFill>
          <a:latin typeface="+mn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Clr>
          <a:srgbClr val="97220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Clr>
          <a:srgbClr val="232B7C"/>
        </a:buClr>
        <a:buFont typeface="Calibri" panose="020F0502020204030204" pitchFamily="34" charset="0"/>
        <a:buChar char="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F47859-2A74-44B9-87FD-72E9CF58E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F87D4B-3020-4672-BA3B-7AE139272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BAC00-4775-4013-AE9C-CB3A8B378B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A0B608-F8E5-410E-B5E6-0B9847FC23F0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AE8EC1-461C-4A7A-BCA3-A22DF0635A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8FB227-9C71-4506-9F75-9B2BED8B7C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C90B1C-A2C2-48AE-A9F3-811389379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069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85" r:id="rId2"/>
    <p:sldLayoutId id="2147483686" r:id="rId3"/>
    <p:sldLayoutId id="2147483687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974323" cy="6342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53330"/>
            <a:ext cx="10974323" cy="47690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2CB7D99-1B9B-4BF4-885E-6610D32C44F5}"/>
              </a:ext>
            </a:extLst>
          </p:cNvPr>
          <p:cNvGrpSpPr/>
          <p:nvPr userDrawn="1"/>
        </p:nvGrpSpPr>
        <p:grpSpPr>
          <a:xfrm>
            <a:off x="0" y="0"/>
            <a:ext cx="548640" cy="6858000"/>
            <a:chOff x="0" y="0"/>
            <a:chExt cx="411480" cy="51435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8D4EB9B-CFAD-4822-B717-0EBA0ECBB835}"/>
                </a:ext>
              </a:extLst>
            </p:cNvPr>
            <p:cNvSpPr/>
            <p:nvPr/>
          </p:nvSpPr>
          <p:spPr>
            <a:xfrm>
              <a:off x="0" y="0"/>
              <a:ext cx="411480" cy="5143500"/>
            </a:xfrm>
            <a:prstGeom prst="rect">
              <a:avLst/>
            </a:prstGeom>
            <a:solidFill>
              <a:srgbClr val="232B7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18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C58F39E-A5CD-46C1-AB04-64A30C3F6C08}"/>
                </a:ext>
              </a:extLst>
            </p:cNvPr>
            <p:cNvSpPr/>
            <p:nvPr/>
          </p:nvSpPr>
          <p:spPr>
            <a:xfrm>
              <a:off x="0" y="0"/>
              <a:ext cx="411480" cy="2087880"/>
            </a:xfrm>
            <a:prstGeom prst="rect">
              <a:avLst/>
            </a:prstGeom>
            <a:gradFill>
              <a:gsLst>
                <a:gs pos="0">
                  <a:srgbClr val="C00000"/>
                </a:gs>
                <a:gs pos="100000">
                  <a:srgbClr val="232B7C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18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876297A-8743-4312-95C7-8C0DB9052BA1}"/>
              </a:ext>
            </a:extLst>
          </p:cNvPr>
          <p:cNvCxnSpPr/>
          <p:nvPr userDrawn="1"/>
        </p:nvCxnSpPr>
        <p:spPr>
          <a:xfrm>
            <a:off x="931163" y="1046771"/>
            <a:ext cx="10881360" cy="0"/>
          </a:xfrm>
          <a:prstGeom prst="line">
            <a:avLst/>
          </a:prstGeom>
          <a:ln w="19050">
            <a:solidFill>
              <a:srgbClr val="97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1A706B56-42BE-4BCB-8761-8C28BEF6B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" t="23994" r="10834" b="17178"/>
          <a:stretch/>
        </p:blipFill>
        <p:spPr>
          <a:xfrm>
            <a:off x="10237640" y="6069769"/>
            <a:ext cx="1892272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12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232B7C"/>
          </a:solidFill>
          <a:latin typeface="+mn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Clr>
          <a:srgbClr val="97220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Clr>
          <a:srgbClr val="232B7C"/>
        </a:buClr>
        <a:buFont typeface="Calibri" panose="020F0502020204030204" pitchFamily="34" charset="0"/>
        <a:buChar char="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974323" cy="6342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53330"/>
            <a:ext cx="10974323" cy="47690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2CB7D99-1B9B-4BF4-885E-6610D32C44F5}"/>
              </a:ext>
            </a:extLst>
          </p:cNvPr>
          <p:cNvGrpSpPr/>
          <p:nvPr userDrawn="1"/>
        </p:nvGrpSpPr>
        <p:grpSpPr>
          <a:xfrm>
            <a:off x="0" y="0"/>
            <a:ext cx="548640" cy="6858000"/>
            <a:chOff x="0" y="0"/>
            <a:chExt cx="411480" cy="51435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8D4EB9B-CFAD-4822-B717-0EBA0ECBB835}"/>
                </a:ext>
              </a:extLst>
            </p:cNvPr>
            <p:cNvSpPr/>
            <p:nvPr/>
          </p:nvSpPr>
          <p:spPr>
            <a:xfrm>
              <a:off x="0" y="0"/>
              <a:ext cx="411480" cy="5143500"/>
            </a:xfrm>
            <a:prstGeom prst="rect">
              <a:avLst/>
            </a:prstGeom>
            <a:solidFill>
              <a:srgbClr val="232B7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18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C58F39E-A5CD-46C1-AB04-64A30C3F6C08}"/>
                </a:ext>
              </a:extLst>
            </p:cNvPr>
            <p:cNvSpPr/>
            <p:nvPr/>
          </p:nvSpPr>
          <p:spPr>
            <a:xfrm>
              <a:off x="0" y="0"/>
              <a:ext cx="411480" cy="2087880"/>
            </a:xfrm>
            <a:prstGeom prst="rect">
              <a:avLst/>
            </a:prstGeom>
            <a:gradFill>
              <a:gsLst>
                <a:gs pos="0">
                  <a:srgbClr val="C00000"/>
                </a:gs>
                <a:gs pos="100000">
                  <a:srgbClr val="232B7C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18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876297A-8743-4312-95C7-8C0DB9052BA1}"/>
              </a:ext>
            </a:extLst>
          </p:cNvPr>
          <p:cNvCxnSpPr/>
          <p:nvPr userDrawn="1"/>
        </p:nvCxnSpPr>
        <p:spPr>
          <a:xfrm>
            <a:off x="931163" y="1046771"/>
            <a:ext cx="10881360" cy="0"/>
          </a:xfrm>
          <a:prstGeom prst="line">
            <a:avLst/>
          </a:prstGeom>
          <a:ln w="19050">
            <a:solidFill>
              <a:srgbClr val="97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1A706B56-42BE-4BCB-8761-8C28BEF6B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" t="23994" r="10834" b="17178"/>
          <a:stretch/>
        </p:blipFill>
        <p:spPr>
          <a:xfrm>
            <a:off x="10237640" y="6069769"/>
            <a:ext cx="1892272" cy="7315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610B7F-0992-40D5-9198-207A77E619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/>
          <a:srcRect t="7683" b="23372"/>
          <a:stretch/>
        </p:blipFill>
        <p:spPr>
          <a:xfrm>
            <a:off x="774408" y="6023190"/>
            <a:ext cx="1445888" cy="61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841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232B7C"/>
          </a:solidFill>
          <a:latin typeface="+mn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Clr>
          <a:srgbClr val="97220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Clr>
          <a:srgbClr val="232B7C"/>
        </a:buClr>
        <a:buFont typeface="Calibri" panose="020F0502020204030204" pitchFamily="34" charset="0"/>
        <a:buChar char="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1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5.xml"/><Relationship Id="rId6" Type="http://schemas.openxmlformats.org/officeDocument/2006/relationships/image" Target="../media/image25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6.xml"/><Relationship Id="rId6" Type="http://schemas.openxmlformats.org/officeDocument/2006/relationships/hyperlink" Target="https://www.ncosc.gov/state-agency-resources/ncfs-resources/1099-information-session" TargetMode="External"/><Relationship Id="rId5" Type="http://schemas.openxmlformats.org/officeDocument/2006/relationships/hyperlink" Target="https://www.ncosc.gov/training/ncfs-system-training/ncfs-help-documents/ap-42-printing-1099-correction-form" TargetMode="External"/><Relationship Id="rId4" Type="http://schemas.openxmlformats.org/officeDocument/2006/relationships/hyperlink" Target="https://www.ncosc.gov/training/ncfs-system-training/ncfs-help-documents/ap-41-1099-zero-dollar-invoices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osc.gov/training/ncfs-system-training/ncfs-help-documents/ap-07-create-and-manage-invoices" TargetMode="Externa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7.xml"/><Relationship Id="rId6" Type="http://schemas.openxmlformats.org/officeDocument/2006/relationships/hyperlink" Target="https://www.ncosc.gov/training/ncfs-system-training/ncfs-help-documents/po-06-view-purchase-orders" TargetMode="External"/><Relationship Id="rId5" Type="http://schemas.openxmlformats.org/officeDocument/2006/relationships/hyperlink" Target="https://www.ncosc.gov/ex-18-close-unapplied-cash-advances-employee-reimbursement" TargetMode="External"/><Relationship Id="rId4" Type="http://schemas.openxmlformats.org/officeDocument/2006/relationships/hyperlink" Target="https://www.ncosc.gov/training/ncfs-system-training/ncfs-help-documents/ap-47-zero-dollar-invoices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8.xml"/><Relationship Id="rId6" Type="http://schemas.openxmlformats.org/officeDocument/2006/relationships/image" Target="../media/image2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9.xml"/><Relationship Id="rId5" Type="http://schemas.openxmlformats.org/officeDocument/2006/relationships/image" Target="../media/image27.png"/><Relationship Id="rId4" Type="http://schemas.openxmlformats.org/officeDocument/2006/relationships/hyperlink" Target="https://www.ncosc.gov/training/ncfs-system-training/ncfs-help-documents/bud-26-manage-grant-authorizations-budgets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22.xml"/><Relationship Id="rId6" Type="http://schemas.openxmlformats.org/officeDocument/2006/relationships/image" Target="../media/image30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24.xml"/><Relationship Id="rId6" Type="http://schemas.openxmlformats.org/officeDocument/2006/relationships/image" Target="../media/image35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26.xml"/><Relationship Id="rId6" Type="http://schemas.openxmlformats.org/officeDocument/2006/relationships/image" Target="../media/image3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office.com/pages/responsepage.aspx?id=SD_0of5UP0OTeJaLRbxmZUcrf6ng_oRPpmOx1FtNAlRUMFRYWlhJMk9ESloyOVIzSURLOUJaRzNZMi4u&amp;route=shorturl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osc.gov/state-agency-resources/ncfs-resources/ncfs-system-information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7.xml"/><Relationship Id="rId5" Type="http://schemas.openxmlformats.org/officeDocument/2006/relationships/image" Target="../media/image39.png"/><Relationship Id="rId4" Type="http://schemas.openxmlformats.org/officeDocument/2006/relationships/hyperlink" Target="https://www.ncosc.gov/state-agency-resources/ncfs-resources/ncfs-system-information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cosc.gov/training/ncfs-system-training/NCFS-help-documents" TargetMode="External"/><Relationship Id="rId13" Type="http://schemas.openxmlformats.org/officeDocument/2006/relationships/hyperlink" Target="https://www.ncosc.gov/training/ncfs-system-training/ncfs-help-documents/ap-47-zero-dollar-invoices" TargetMode="External"/><Relationship Id="rId3" Type="http://schemas.microsoft.com/office/2018/10/relationships/comments" Target="../comments/modernComment_1101_9C34E8E4.xml"/><Relationship Id="rId7" Type="http://schemas.openxmlformats.org/officeDocument/2006/relationships/hyperlink" Target="https://www.ncosc.gov/training/ncfs-system-training/ncfs-help-documents/gen-11-ncfs-reference-links" TargetMode="External"/><Relationship Id="rId12" Type="http://schemas.openxmlformats.org/officeDocument/2006/relationships/hyperlink" Target="https://www.ncosc.gov/training/ncfs-system-training/ncfs-help-documents/ap-42-printing-1099-correction-form" TargetMode="External"/><Relationship Id="rId2" Type="http://schemas.openxmlformats.org/officeDocument/2006/relationships/notesSlide" Target="../notesSlides/notesSlide21.xml"/><Relationship Id="rId16" Type="http://schemas.openxmlformats.org/officeDocument/2006/relationships/hyperlink" Target="https://www.ncosc.gov/training/ncfs-system-training/ncfs-help-documents/po-06-view-purchase-orders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ncosc.gov/training/ncfs-system-training" TargetMode="External"/><Relationship Id="rId11" Type="http://schemas.openxmlformats.org/officeDocument/2006/relationships/hyperlink" Target="https://www.ncosc.gov/training/ncfs-system-training/ncfs-help-documents/ap-41-1099-zero-dollar-invoices" TargetMode="External"/><Relationship Id="rId5" Type="http://schemas.openxmlformats.org/officeDocument/2006/relationships/hyperlink" Target="https://www.ncosc.gov/state-agency-resources/ncfs-resources/2026-communications" TargetMode="External"/><Relationship Id="rId15" Type="http://schemas.openxmlformats.org/officeDocument/2006/relationships/hyperlink" Target="https://www.ncosc.gov/ex-18-close-unapplied-cash-advances-employee-reimbursement" TargetMode="External"/><Relationship Id="rId10" Type="http://schemas.openxmlformats.org/officeDocument/2006/relationships/hyperlink" Target="https://www.ncosc.gov/training/ncfs-system-training/ncfs-help-documents/ap-07-create-and-manage-invoices" TargetMode="External"/><Relationship Id="rId4" Type="http://schemas.openxmlformats.org/officeDocument/2006/relationships/hyperlink" Target="https://www.ncosc.gov/state-agency-resources/ncfs-resources" TargetMode="External"/><Relationship Id="rId9" Type="http://schemas.openxmlformats.org/officeDocument/2006/relationships/hyperlink" Target="https://www.ncosc.gov/state-agency-resources/ncfs-resources/1099-information-session" TargetMode="External"/><Relationship Id="rId14" Type="http://schemas.openxmlformats.org/officeDocument/2006/relationships/hyperlink" Target="https://www.ncosc.gov/training/ncfs-system-training/ncfs-help-documents/bud-26-manage-grant-authorizations-budgets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teams.microsoft.com/l/meetup-join/19%3ameeting_ZjdhN2Y4ZDEtYjUyZC00YjE1LWFkZjAtYWRiNGNkZjcxMTRh%40thread.v2/0?context=%7b%22Tid%22%3a%22a1f43f48-54fe-433f-9378-968b45bc6665%22%2c%22Oid%22%3a%22a97f2b47-fee0-4f84-a663-b1d45b4d0254%22%7d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ncosc.gov/state-agency-resources/ncfs-resources/2026-communications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8.xml"/><Relationship Id="rId6" Type="http://schemas.openxmlformats.org/officeDocument/2006/relationships/image" Target="../media/image40.jpeg"/><Relationship Id="rId5" Type="http://schemas.openxmlformats.org/officeDocument/2006/relationships/hyperlink" Target="mailto:ncfs@ncosc.gov" TargetMode="External"/><Relationship Id="rId4" Type="http://schemas.openxmlformats.org/officeDocument/2006/relationships/hyperlink" Target="https://forms.office.com/g/sdmj3R5FTM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2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8.jpeg"/><Relationship Id="rId12" Type="http://schemas.microsoft.com/office/2007/relationships/hdphoto" Target="../media/hdphoto3.wdp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5.xml"/><Relationship Id="rId6" Type="http://schemas.microsoft.com/office/2007/relationships/hdphoto" Target="../media/hdphoto1.wdp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0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8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9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1B2FD2-8A71-619C-1F63-8D71EE5604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CD0E3-9D58-6E54-3EAC-D3669186EA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sz="8000"/>
              <a:t>NCFS </a:t>
            </a:r>
            <a:r>
              <a:rPr lang="en-US" sz="8000">
                <a:ea typeface="Calibri"/>
                <a:cs typeface="Calibri"/>
              </a:rPr>
              <a:t>Insights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519813C-A772-4C9D-6D8B-C686A4A4F7B4}"/>
              </a:ext>
            </a:extLst>
          </p:cNvPr>
          <p:cNvSpPr txBox="1">
            <a:spLocks/>
          </p:cNvSpPr>
          <p:nvPr/>
        </p:nvSpPr>
        <p:spPr>
          <a:xfrm>
            <a:off x="1524000" y="3167743"/>
            <a:ext cx="9692640" cy="127710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232B7C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/>
              <a:t>March 4, 2026</a:t>
            </a:r>
            <a:endParaRPr lang="en-US">
              <a:ea typeface="Calibri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69490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BBBF7D-C2C8-5FFD-3480-93373031C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E05F7C-E801-A21E-34EA-E05A47468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155C8-06EF-4D76-B723-5863044CF28B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FAF880A-252C-C87E-5173-D5F639B8A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74323" cy="634219"/>
          </a:xfrm>
        </p:spPr>
        <p:txBody>
          <a:bodyPr/>
          <a:lstStyle/>
          <a:p>
            <a:r>
              <a:rPr lang="en-US" dirty="0"/>
              <a:t>Inquiry Field Modifier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A4714C-A018-1B00-7A34-345C64F0C213}"/>
              </a:ext>
            </a:extLst>
          </p:cNvPr>
          <p:cNvSpPr txBox="1"/>
          <p:nvPr/>
        </p:nvSpPr>
        <p:spPr>
          <a:xfrm>
            <a:off x="605534" y="999344"/>
            <a:ext cx="6404867" cy="511524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2650" dirty="0">
                <a:ea typeface="Calibri"/>
                <a:cs typeface="Calibri"/>
              </a:rPr>
              <a:t>Drop-Down list of various modifies to each inquiry field</a:t>
            </a:r>
          </a:p>
          <a:p>
            <a:pPr marL="34290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en-US" sz="2650" dirty="0">
              <a:ea typeface="Calibri"/>
              <a:cs typeface="Calibri"/>
            </a:endParaRPr>
          </a:p>
          <a:p>
            <a:pPr marL="34290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2650" dirty="0">
                <a:ea typeface="Calibri"/>
                <a:cs typeface="Calibri"/>
              </a:rPr>
              <a:t>Changes the behavior of the search field</a:t>
            </a:r>
          </a:p>
          <a:p>
            <a:pPr marL="342900" indent="-342900">
              <a:lnSpc>
                <a:spcPct val="114999"/>
              </a:lnSpc>
              <a:buFont typeface="Arial" panose="020B0604020202020204" pitchFamily="34" charset="0"/>
              <a:buChar char="•"/>
            </a:pPr>
            <a:endParaRPr lang="en-US" sz="2650" dirty="0">
              <a:ea typeface="Calibri"/>
              <a:cs typeface="Calibri"/>
            </a:endParaRPr>
          </a:p>
          <a:p>
            <a:pPr marL="342900" indent="-342900">
              <a:lnSpc>
                <a:spcPct val="114999"/>
              </a:lnSpc>
              <a:buFont typeface="Arial" panose="020B0604020202020204" pitchFamily="34" charset="0"/>
              <a:buChar char="•"/>
            </a:pPr>
            <a:r>
              <a:rPr lang="en-US" sz="2650" dirty="0">
                <a:ea typeface="Calibri"/>
                <a:cs typeface="Calibri"/>
              </a:rPr>
              <a:t>Available only in Advanced Search</a:t>
            </a:r>
          </a:p>
          <a:p>
            <a:pPr marL="800100" lvl="1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2650" dirty="0">
                <a:ea typeface="Calibri"/>
                <a:cs typeface="Calibri"/>
              </a:rPr>
              <a:t>Basic view is defaulted to "Starts With"</a:t>
            </a:r>
          </a:p>
          <a:p>
            <a:pPr marL="342900" indent="-342900">
              <a:lnSpc>
                <a:spcPct val="114999"/>
              </a:lnSpc>
              <a:buFont typeface="Arial" panose="020B0604020202020204" pitchFamily="34" charset="0"/>
              <a:buChar char="•"/>
            </a:pPr>
            <a:endParaRPr lang="en-US" sz="2650" dirty="0">
              <a:ea typeface="Calibri"/>
              <a:cs typeface="Calibri"/>
            </a:endParaRPr>
          </a:p>
          <a:p>
            <a:pPr marL="342900" indent="-342900">
              <a:lnSpc>
                <a:spcPct val="114999"/>
              </a:lnSpc>
              <a:buFont typeface="Arial" panose="020B0604020202020204" pitchFamily="34" charset="0"/>
              <a:buChar char="•"/>
            </a:pPr>
            <a:r>
              <a:rPr lang="en-US" sz="2650" dirty="0">
                <a:ea typeface="Calibri"/>
                <a:cs typeface="Calibri"/>
              </a:rPr>
              <a:t>Options change based on the field type</a:t>
            </a:r>
          </a:p>
          <a:p>
            <a:pPr marL="800100" lvl="1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en-US" sz="2650" dirty="0">
              <a:ea typeface="Calibri"/>
              <a:cs typeface="Calibri"/>
            </a:endParaRPr>
          </a:p>
          <a:p>
            <a:pPr marL="800100" lvl="1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en-US" sz="2000" kern="100"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5DFEE3-8D1D-5CD8-A942-4971AB88AC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9723" y="1633563"/>
            <a:ext cx="5172109" cy="411689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73826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39AE7B-7040-21AE-4985-E59B33033B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458718E-1648-F5AB-615A-30B5CB258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155C8-06EF-4D76-B723-5863044CF28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84F1CD6-50F7-9FCA-2F61-EF2D1CBD0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74323" cy="634219"/>
          </a:xfrm>
        </p:spPr>
        <p:txBody>
          <a:bodyPr/>
          <a:lstStyle/>
          <a:p>
            <a:r>
              <a:rPr lang="en-US" dirty="0"/>
              <a:t>Using Wildcards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9D9A7E-DDF2-0C27-3BD3-81AA62636D1C}"/>
              </a:ext>
            </a:extLst>
          </p:cNvPr>
          <p:cNvSpPr txBox="1"/>
          <p:nvPr/>
        </p:nvSpPr>
        <p:spPr>
          <a:xfrm>
            <a:off x="838201" y="1096011"/>
            <a:ext cx="6054970" cy="59647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marR="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ea typeface="Calibri"/>
                <a:cs typeface="Calibri"/>
              </a:rPr>
              <a:t>Wildcards are symbols which help search when the exact value isn’t known</a:t>
            </a:r>
          </a:p>
          <a:p>
            <a:pPr marL="342900" marR="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ea typeface="Calibri"/>
                <a:cs typeface="Calibri"/>
              </a:rPr>
              <a:t>% is used to represent any number of characters </a:t>
            </a:r>
          </a:p>
          <a:p>
            <a:pPr marL="800100" lvl="1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2200" dirty="0" err="1">
                <a:ea typeface="Calibri"/>
                <a:cs typeface="Calibri"/>
              </a:rPr>
              <a:t>E.x</a:t>
            </a:r>
            <a:r>
              <a:rPr lang="en-US" sz="2200" dirty="0">
                <a:ea typeface="Calibri"/>
                <a:cs typeface="Calibri"/>
              </a:rPr>
              <a:t>. 123456789 will show when searching 12345%</a:t>
            </a:r>
          </a:p>
          <a:p>
            <a:pPr marL="34290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ea typeface="Calibri"/>
                <a:cs typeface="Calibri"/>
              </a:rPr>
              <a:t>_ is used to represent a single missing character</a:t>
            </a:r>
          </a:p>
          <a:p>
            <a:pPr marL="800100" lvl="1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2200" dirty="0" err="1">
                <a:ea typeface="Calibri"/>
                <a:cs typeface="Calibri"/>
              </a:rPr>
              <a:t>E.x</a:t>
            </a:r>
            <a:r>
              <a:rPr lang="en-US" sz="2200" dirty="0">
                <a:ea typeface="Calibri"/>
                <a:cs typeface="Calibri"/>
              </a:rPr>
              <a:t>. 123456789 will show when searching 123_56789</a:t>
            </a:r>
          </a:p>
          <a:p>
            <a:pPr marL="34290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ea typeface="Calibri"/>
                <a:cs typeface="Calibri"/>
              </a:rPr>
              <a:t>Wildcards can be combined</a:t>
            </a:r>
          </a:p>
          <a:p>
            <a:pPr marL="800100" lvl="1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2200" dirty="0" err="1">
                <a:ea typeface="Calibri"/>
                <a:cs typeface="Calibri"/>
              </a:rPr>
              <a:t>E.x</a:t>
            </a:r>
            <a:r>
              <a:rPr lang="en-US" sz="2200" dirty="0">
                <a:ea typeface="Calibri"/>
                <a:cs typeface="Calibri"/>
              </a:rPr>
              <a:t> 123456789 will show when searching 12_45%</a:t>
            </a:r>
          </a:p>
          <a:p>
            <a:pPr marL="342900" marR="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en-US" sz="220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 lvl="1">
              <a:lnSpc>
                <a:spcPct val="115000"/>
              </a:lnSpc>
            </a:pPr>
            <a:endParaRPr lang="en-US" sz="220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257300" lvl="2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en-US" sz="220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en-US" sz="220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AC949BB1-5811-EEFB-E3E6-57DF2DF224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3170" y="1859144"/>
            <a:ext cx="5189416" cy="313971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47399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1AA20D-EEC7-C946-83FE-6DC0E4E0EF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48EACB-38B6-D2B6-721C-740D0450A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155C8-06EF-4D76-B723-5863044CF28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0142D60-2FE5-AFCA-007D-A895BE731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74323" cy="634219"/>
          </a:xfrm>
        </p:spPr>
        <p:txBody>
          <a:bodyPr/>
          <a:lstStyle/>
          <a:p>
            <a:r>
              <a:rPr lang="en-US" dirty="0"/>
              <a:t>Editing your Inquiry View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6D1B09-51A1-0C0B-0DD6-B01DD2D7A301}"/>
              </a:ext>
            </a:extLst>
          </p:cNvPr>
          <p:cNvSpPr txBox="1"/>
          <p:nvPr/>
        </p:nvSpPr>
        <p:spPr>
          <a:xfrm>
            <a:off x="838200" y="1068439"/>
            <a:ext cx="10793361" cy="1133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20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Changes to the output view are saved automatically</a:t>
            </a:r>
            <a:endParaRPr lang="en-US" sz="20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en-US" sz="200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20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Additional column and column size and position are common changes made</a:t>
            </a:r>
            <a:endParaRPr lang="en-US" sz="20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Graphical user interface, text, application&#10;&#10;AI-generated content may be incorrect.">
            <a:extLst>
              <a:ext uri="{FF2B5EF4-FFF2-40B4-BE49-F238E27FC236}">
                <a16:creationId xmlns:a16="http://schemas.microsoft.com/office/drawing/2014/main" id="{3D4F152A-43A5-2F8A-03D5-3AF06B2D9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681" y="3795252"/>
            <a:ext cx="11387360" cy="246524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95707A-5D65-C412-76C8-A8EA3C17F1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8172" y="2766950"/>
            <a:ext cx="774911" cy="89413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C5B295E-550C-0A0C-58F7-A9FCBC3EAB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3973" y="2784284"/>
            <a:ext cx="879078" cy="75349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D0957AC-F048-AEFF-1D84-6B640C381C9B}"/>
              </a:ext>
            </a:extLst>
          </p:cNvPr>
          <p:cNvSpPr txBox="1"/>
          <p:nvPr/>
        </p:nvSpPr>
        <p:spPr>
          <a:xfrm>
            <a:off x="2138277" y="2390201"/>
            <a:ext cx="3253252" cy="425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1">
              <a:lnSpc>
                <a:spcPct val="115000"/>
              </a:lnSpc>
            </a:pPr>
            <a:r>
              <a:rPr lang="en-US" sz="20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Change Column Size Icon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69C7A3-886A-23E7-3DF5-BE2DC3758DC7}"/>
              </a:ext>
            </a:extLst>
          </p:cNvPr>
          <p:cNvSpPr txBox="1"/>
          <p:nvPr/>
        </p:nvSpPr>
        <p:spPr>
          <a:xfrm>
            <a:off x="6797225" y="2390201"/>
            <a:ext cx="3762620" cy="425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1">
              <a:lnSpc>
                <a:spcPct val="115000"/>
              </a:lnSpc>
            </a:pPr>
            <a:r>
              <a:rPr lang="en-US" sz="20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Change Column Position Icon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3551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152202-A1E5-704D-0CD4-47C1B27ABB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5F70F72-EEB3-2C1E-C6DC-81550D49C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155C8-06EF-4D76-B723-5863044CF28B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5D8B221-BF15-2C43-2816-A6EFF1967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74323" cy="634219"/>
          </a:xfrm>
        </p:spPr>
        <p:txBody>
          <a:bodyPr/>
          <a:lstStyle/>
          <a:p>
            <a:r>
              <a:rPr lang="en-US" dirty="0"/>
              <a:t>Saving Common Searches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729E2E-70F4-DD35-1A02-FE5E3A0ADAB2}"/>
              </a:ext>
            </a:extLst>
          </p:cNvPr>
          <p:cNvSpPr txBox="1"/>
          <p:nvPr/>
        </p:nvSpPr>
        <p:spPr>
          <a:xfrm>
            <a:off x="797173" y="1209368"/>
            <a:ext cx="5528188" cy="4177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marR="0" lvl="1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265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Custom inquiry searches which can be run by </a:t>
            </a:r>
            <a:r>
              <a:rPr lang="en-US" sz="2650" kern="100" dirty="0">
                <a:ea typeface="Aptos" panose="020B0004020202020204" pitchFamily="34" charset="0"/>
                <a:cs typeface="Times New Roman" panose="02020603050405020304" pitchFamily="18" charset="0"/>
              </a:rPr>
              <a:t>default</a:t>
            </a:r>
          </a:p>
          <a:p>
            <a:pPr marL="800100" marR="0" lvl="1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en-US" sz="265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800100" marR="0" lvl="1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265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Personal</a:t>
            </a:r>
            <a:r>
              <a:rPr lang="en-US" sz="2650" kern="100" dirty="0">
                <a:ea typeface="Aptos" panose="020B0004020202020204" pitchFamily="34" charset="0"/>
                <a:cs typeface="Times New Roman" panose="02020603050405020304" pitchFamily="18" charset="0"/>
              </a:rPr>
              <a:t> to you</a:t>
            </a:r>
          </a:p>
          <a:p>
            <a:pPr marL="800100" marR="0" lvl="1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en-US" sz="265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800100" marR="0" lvl="1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265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Saved searches remember any additional fields added, modifiers, and input parameters</a:t>
            </a:r>
          </a:p>
          <a:p>
            <a:pPr marL="800100" marR="0" lvl="1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en-US" sz="2000" kern="10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6C9ABB-C98F-13A9-672B-472009193006}"/>
              </a:ext>
            </a:extLst>
          </p:cNvPr>
          <p:cNvSpPr txBox="1">
            <a:spLocks/>
          </p:cNvSpPr>
          <p:nvPr/>
        </p:nvSpPr>
        <p:spPr>
          <a:xfrm>
            <a:off x="3331904" y="6260494"/>
            <a:ext cx="5528187" cy="6342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232B7C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3200"/>
              <a:t>Demonstration</a:t>
            </a:r>
          </a:p>
        </p:txBody>
      </p:sp>
      <p:pic>
        <p:nvPicPr>
          <p:cNvPr id="6" name="Picture 5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E123E07D-560F-D487-2993-51DE526DFF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0723" y="1209368"/>
            <a:ext cx="5442477" cy="515195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89990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097964-B498-FA9D-CFFC-8212B3A0F7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7F5DE5-B7FB-B9DA-7AF3-69855C844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155C8-06EF-4D76-B723-5863044CF28B}" type="slidenum">
              <a:rPr kumimoji="0" lang="en-US" sz="1333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3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28975E3-5DCC-BA25-0C69-D2B43832D647}"/>
              </a:ext>
            </a:extLst>
          </p:cNvPr>
          <p:cNvSpPr txBox="1"/>
          <p:nvPr/>
        </p:nvSpPr>
        <p:spPr>
          <a:xfrm>
            <a:off x="2532081" y="5225273"/>
            <a:ext cx="6993082" cy="1332358"/>
          </a:xfrm>
          <a:prstGeom prst="rect">
            <a:avLst/>
          </a:prstGeom>
          <a:noFill/>
        </p:spPr>
        <p:txBody>
          <a:bodyPr wrap="square" lIns="91440" tIns="45720" rIns="91440" bIns="4572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North Carolina Financial System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NC Office of the State Controller - OSC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0AB3538-2773-8071-696C-E89011C152E5}"/>
              </a:ext>
            </a:extLst>
          </p:cNvPr>
          <p:cNvCxnSpPr/>
          <p:nvPr/>
        </p:nvCxnSpPr>
        <p:spPr>
          <a:xfrm>
            <a:off x="1864445" y="5035225"/>
            <a:ext cx="876692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D17F7513-2616-6737-E19D-D19188673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7782" y="132791"/>
            <a:ext cx="2007158" cy="8739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95CA74-278F-9FC8-CDB1-BF82CB2828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9873" y="5841206"/>
            <a:ext cx="1943100" cy="8477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80C28E3-319A-80A0-DCA1-9839BCE85B19}"/>
              </a:ext>
            </a:extLst>
          </p:cNvPr>
          <p:cNvSpPr txBox="1"/>
          <p:nvPr/>
        </p:nvSpPr>
        <p:spPr>
          <a:xfrm>
            <a:off x="3887571" y="3882084"/>
            <a:ext cx="428885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2F9DE3-2F82-F4E2-765A-93E92B2333AE}"/>
              </a:ext>
            </a:extLst>
          </p:cNvPr>
          <p:cNvSpPr txBox="1"/>
          <p:nvPr/>
        </p:nvSpPr>
        <p:spPr>
          <a:xfrm>
            <a:off x="3447625" y="4251416"/>
            <a:ext cx="4991121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Gwen Earp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0070C0">
                    <a:lumMod val="50000"/>
                  </a:srgbClr>
                </a:solidFill>
                <a:latin typeface="Calibri" panose="020F0502020204030204"/>
                <a:cs typeface="Calibri"/>
              </a:rPr>
              <a:t>Materials Manager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70C0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63CDFE-0809-9232-22D7-772945D50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675" y="397812"/>
            <a:ext cx="10969101" cy="634219"/>
          </a:xfrm>
        </p:spPr>
        <p:txBody>
          <a:bodyPr/>
          <a:lstStyle/>
          <a:p>
            <a:r>
              <a:rPr lang="en-US">
                <a:solidFill>
                  <a:schemeClr val="accent5">
                    <a:lumMod val="50000"/>
                  </a:schemeClr>
                </a:solidFill>
                <a:cs typeface="Calibri"/>
              </a:rPr>
              <a:t>1099 Updates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4AB893-416E-0D4E-20C9-E191EFE052D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4852" b="4852"/>
          <a:stretch/>
        </p:blipFill>
        <p:spPr>
          <a:xfrm>
            <a:off x="4917565" y="1709792"/>
            <a:ext cx="2225414" cy="22942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73597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0981D6-DCB5-C02C-B1A4-BC3DD5580A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2AF3A-0E9F-3FB4-D47A-843094F7B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8571"/>
            <a:ext cx="9528925" cy="634219"/>
          </a:xfrm>
        </p:spPr>
        <p:txBody>
          <a:bodyPr/>
          <a:lstStyle/>
          <a:p>
            <a:r>
              <a:rPr lang="en-US">
                <a:ea typeface="Calibri"/>
                <a:cs typeface="Calibri"/>
              </a:rPr>
              <a:t>1099 Reminders</a:t>
            </a:r>
            <a:endParaRPr lang="en-US">
              <a:highlight>
                <a:srgbClr val="FFFF00"/>
              </a:highlight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82A434-22E5-A930-852D-F523EEE0B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155C8-06EF-4D76-B723-5863044CF28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E1958F6-9839-E987-92A6-F282A73E512F}"/>
              </a:ext>
            </a:extLst>
          </p:cNvPr>
          <p:cNvSpPr txBox="1">
            <a:spLocks/>
          </p:cNvSpPr>
          <p:nvPr/>
        </p:nvSpPr>
        <p:spPr>
          <a:xfrm>
            <a:off x="838200" y="1253330"/>
            <a:ext cx="10974323" cy="47690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9722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32B7C"/>
              </a:buClr>
              <a:buFont typeface="Calibri" panose="020F0502020204030204" pitchFamily="34" charset="0"/>
              <a:buChar char="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7965" indent="-227965"/>
            <a:r>
              <a:rPr lang="en-US" sz="2650" dirty="0">
                <a:ea typeface="Calibri"/>
                <a:cs typeface="Calibri"/>
              </a:rPr>
              <a:t>Original 2025 1099 file has been accepted by the IRS</a:t>
            </a:r>
          </a:p>
          <a:p>
            <a:pPr marL="227965" indent="-227965"/>
            <a:r>
              <a:rPr lang="en-US" sz="2650" dirty="0">
                <a:ea typeface="Calibri"/>
                <a:cs typeface="Calibri"/>
              </a:rPr>
              <a:t>2025 1099 Corrections Period is open</a:t>
            </a:r>
          </a:p>
          <a:p>
            <a:pPr marL="685165" lvl="1" indent="-227965">
              <a:buFont typeface="Arial" panose="05000000000000000000" pitchFamily="2" charset="2"/>
              <a:buChar char="•"/>
            </a:pPr>
            <a:r>
              <a:rPr lang="en-US" dirty="0">
                <a:ea typeface="Calibri"/>
                <a:cs typeface="Calibri"/>
              </a:rPr>
              <a:t>Enter and pay zero-dollar invoices to record corrections  </a:t>
            </a:r>
            <a:r>
              <a:rPr lang="en-US" dirty="0">
                <a:ea typeface="Calibri"/>
                <a:cs typeface="Calibri"/>
                <a:hlinkClick r:id="rId4"/>
              </a:rPr>
              <a:t>QRG AP-41 1099 Zero Dollar Invoices</a:t>
            </a:r>
            <a:r>
              <a:rPr lang="en-US" dirty="0">
                <a:ea typeface="Calibri"/>
                <a:cs typeface="Calibri"/>
              </a:rPr>
              <a:t>  </a:t>
            </a:r>
          </a:p>
          <a:p>
            <a:pPr marL="685165" lvl="1" indent="-227965">
              <a:buFont typeface="Arial" panose="05000000000000000000" pitchFamily="2" charset="2"/>
              <a:buChar char="•"/>
            </a:pPr>
            <a:r>
              <a:rPr lang="en-US" dirty="0">
                <a:ea typeface="Calibri"/>
                <a:cs typeface="Calibri"/>
              </a:rPr>
              <a:t>Use the RPTAP022 1099 Maintenance Report to validate updates</a:t>
            </a:r>
          </a:p>
          <a:p>
            <a:pPr marL="685165" lvl="1" indent="-227965">
              <a:buFont typeface="Arial" panose="05000000000000000000" pitchFamily="2" charset="2"/>
              <a:buChar char="•"/>
            </a:pPr>
            <a:r>
              <a:rPr lang="en-US" dirty="0">
                <a:ea typeface="Calibri"/>
                <a:cs typeface="Calibri"/>
              </a:rPr>
              <a:t>All zero-dollar invoices must be paid by midnight on March 29th (Sunday)</a:t>
            </a:r>
          </a:p>
          <a:p>
            <a:pPr marL="685165" lvl="1" indent="-227965">
              <a:buFont typeface="Arial" panose="05000000000000000000" pitchFamily="2" charset="2"/>
              <a:buChar char="•"/>
            </a:pPr>
            <a:r>
              <a:rPr lang="en-US" dirty="0">
                <a:ea typeface="Calibri"/>
                <a:cs typeface="Calibri"/>
              </a:rPr>
              <a:t>OSC will file the corrections file with the IRS on March 30th</a:t>
            </a:r>
          </a:p>
          <a:p>
            <a:pPr marL="685165" lvl="1" indent="-227965">
              <a:buFont typeface="Arial" panose="05000000000000000000" pitchFamily="2" charset="2"/>
              <a:buChar char="•"/>
            </a:pPr>
            <a:r>
              <a:rPr lang="en-US" dirty="0">
                <a:ea typeface="Calibri"/>
                <a:cs typeface="Calibri"/>
              </a:rPr>
              <a:t>Agencies to print and mail corrected 1099 forms as needed </a:t>
            </a:r>
            <a:r>
              <a:rPr lang="en-US" dirty="0">
                <a:ea typeface="Calibri"/>
                <a:cs typeface="Calibri"/>
                <a:hlinkClick r:id="rId5"/>
              </a:rPr>
              <a:t>QRG AP-42 Printing 1099 Correction Form</a:t>
            </a:r>
            <a:endParaRPr lang="en-US" dirty="0"/>
          </a:p>
          <a:p>
            <a:pPr marL="227965" indent="-227965"/>
            <a:r>
              <a:rPr lang="en-US" sz="2650" dirty="0">
                <a:ea typeface="Calibri"/>
                <a:cs typeface="Calibri"/>
              </a:rPr>
              <a:t>The recordings and presentations from our 1099 Information Sessions can be found here </a:t>
            </a:r>
            <a:r>
              <a:rPr lang="en-US" sz="2650" dirty="0">
                <a:ea typeface="+mn-lt"/>
                <a:cs typeface="+mn-lt"/>
                <a:hlinkClick r:id="rId6"/>
              </a:rPr>
              <a:t>1099 Information Sessions</a:t>
            </a:r>
            <a:r>
              <a:rPr lang="en-US" sz="2650" dirty="0">
                <a:ea typeface="+mn-lt"/>
                <a:cs typeface="+mn-lt"/>
              </a:rPr>
              <a:t> </a:t>
            </a:r>
          </a:p>
          <a:p>
            <a:pPr marL="227965" indent="-227965"/>
            <a:endParaRPr lang="en-US" sz="2650" dirty="0">
              <a:ea typeface="+mn-lt"/>
              <a:cs typeface="+mn-lt"/>
            </a:endParaRPr>
          </a:p>
          <a:p>
            <a:pPr marL="457200" lvl="1" indent="0">
              <a:buNone/>
            </a:pPr>
            <a:endParaRPr lang="en-US" dirty="0">
              <a:ea typeface="Calibri"/>
              <a:cs typeface="Calibri"/>
            </a:endParaRPr>
          </a:p>
          <a:p>
            <a:pPr marL="685165" lvl="1" indent="-227965"/>
            <a:endParaRPr lang="en-US" dirty="0">
              <a:ea typeface="Calibri"/>
              <a:cs typeface="Calibri"/>
            </a:endParaRPr>
          </a:p>
          <a:p>
            <a:pPr marL="685165" lvl="1" indent="-227965"/>
            <a:endParaRPr lang="en-US" dirty="0">
              <a:ea typeface="Calibri"/>
              <a:cs typeface="Calibri"/>
            </a:endParaRPr>
          </a:p>
          <a:p>
            <a:pPr marL="685165" lvl="1" indent="-227965"/>
            <a:endParaRPr lang="en-US" dirty="0">
              <a:ea typeface="Calibri"/>
              <a:cs typeface="Calibri"/>
            </a:endParaRPr>
          </a:p>
          <a:p>
            <a:pPr marL="227965" indent="-227965"/>
            <a:endParaRPr lang="en-US" sz="2650" dirty="0">
              <a:ea typeface="Calibri"/>
              <a:cs typeface="Calibri"/>
            </a:endParaRPr>
          </a:p>
          <a:p>
            <a:pPr marL="227965" indent="-227965"/>
            <a:endParaRPr lang="en-US" sz="2650" dirty="0">
              <a:ea typeface="Calibri"/>
              <a:cs typeface="Calibri"/>
            </a:endParaRPr>
          </a:p>
          <a:p>
            <a:pPr marL="0" indent="0">
              <a:buNone/>
            </a:pPr>
            <a:endParaRPr lang="en-US" sz="2650" dirty="0">
              <a:ea typeface="Calibri"/>
              <a:cs typeface="Calibri"/>
            </a:endParaRPr>
          </a:p>
          <a:p>
            <a:pPr marL="227965" indent="-227965"/>
            <a:endParaRPr lang="en-US" sz="2650" dirty="0">
              <a:highlight>
                <a:srgbClr val="FFFF00"/>
              </a:highlight>
              <a:ea typeface="Calibri"/>
              <a:cs typeface="Calibri"/>
            </a:endParaRPr>
          </a:p>
          <a:p>
            <a:pPr marL="227965" indent="-227965"/>
            <a:endParaRPr lang="en-US" dirty="0">
              <a:ea typeface="Calibri" panose="020F0502020204030204"/>
              <a:cs typeface="Calibri" panose="020F05020202040302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46806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203D4B-916A-0BB6-62CD-F87D396914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BE455-1458-B9B4-DEC8-B6B0727BA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708" y="377869"/>
            <a:ext cx="9528925" cy="634219"/>
          </a:xfrm>
        </p:spPr>
        <p:txBody>
          <a:bodyPr/>
          <a:lstStyle/>
          <a:p>
            <a:r>
              <a:rPr lang="en-US">
                <a:ea typeface="Calibri"/>
                <a:cs typeface="Calibri"/>
              </a:rPr>
              <a:t>QRG Updates</a:t>
            </a:r>
            <a:endParaRPr lang="en-US">
              <a:highlight>
                <a:srgbClr val="FFFF00"/>
              </a:highlight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169B8D-84FB-DDD2-BA71-B93F6EFF0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155C8-06EF-4D76-B723-5863044CF28B}" type="slidenum">
              <a:rPr lang="en-US" smtClean="0"/>
              <a:pPr/>
              <a:t>16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F6DF47F-C8B7-602E-B2B6-F2E6D8883D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8518059"/>
              </p:ext>
            </p:extLst>
          </p:nvPr>
        </p:nvGraphicFramePr>
        <p:xfrm>
          <a:off x="704850" y="1371600"/>
          <a:ext cx="10782296" cy="4955821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386915">
                  <a:extLst>
                    <a:ext uri="{9D8B030D-6E8A-4147-A177-3AD203B41FA5}">
                      <a16:colId xmlns:a16="http://schemas.microsoft.com/office/drawing/2014/main" val="1078396616"/>
                    </a:ext>
                  </a:extLst>
                </a:gridCol>
                <a:gridCol w="2519169">
                  <a:extLst>
                    <a:ext uri="{9D8B030D-6E8A-4147-A177-3AD203B41FA5}">
                      <a16:colId xmlns:a16="http://schemas.microsoft.com/office/drawing/2014/main" val="565120416"/>
                    </a:ext>
                  </a:extLst>
                </a:gridCol>
                <a:gridCol w="2938106">
                  <a:extLst>
                    <a:ext uri="{9D8B030D-6E8A-4147-A177-3AD203B41FA5}">
                      <a16:colId xmlns:a16="http://schemas.microsoft.com/office/drawing/2014/main" val="2329951337"/>
                    </a:ext>
                  </a:extLst>
                </a:gridCol>
                <a:gridCol w="2938106">
                  <a:extLst>
                    <a:ext uri="{9D8B030D-6E8A-4147-A177-3AD203B41FA5}">
                      <a16:colId xmlns:a16="http://schemas.microsoft.com/office/drawing/2014/main" val="2347524543"/>
                    </a:ext>
                  </a:extLst>
                </a:gridCol>
              </a:tblGrid>
              <a:tr h="1206349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800" b="0" i="0" u="none" strike="noStrike" noProof="0"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800" b="0" i="0" u="none" strike="noStrike" noProof="0"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800" b="0" i="0" u="none" strike="noStrike" noProof="0"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4771853"/>
                  </a:ext>
                </a:extLst>
              </a:tr>
              <a:tr h="1173749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800" b="0" i="0" u="none" strike="noStrike" noProof="0"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800" b="0" i="0" u="none" strike="noStrike" noProof="0"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800" b="0" i="0" u="none" strike="noStrike" noProof="0"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0663461"/>
                  </a:ext>
                </a:extLst>
              </a:tr>
              <a:tr h="1141144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800" b="0" i="0" u="none" strike="noStrike" noProof="0"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800" b="0" i="0" u="none" strike="noStrike" noProof="0"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800" b="0" i="0" u="none" strike="noStrike" noProof="0"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8708137"/>
                  </a:ext>
                </a:extLst>
              </a:tr>
              <a:tr h="1434579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800" b="0" i="0" u="none" strike="noStrike" noProof="0"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800" b="0" i="0" u="none" strike="noStrike" noProof="0"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800" b="0" i="0" u="none" strike="noStrike" noProof="0" dirty="0"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2779978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4738B7F-2AD4-A9C5-1F8E-F45D8CE23A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0717976"/>
              </p:ext>
            </p:extLst>
          </p:nvPr>
        </p:nvGraphicFramePr>
        <p:xfrm>
          <a:off x="1240971" y="1393371"/>
          <a:ext cx="10156417" cy="5086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53791">
                  <a:extLst>
                    <a:ext uri="{9D8B030D-6E8A-4147-A177-3AD203B41FA5}">
                      <a16:colId xmlns:a16="http://schemas.microsoft.com/office/drawing/2014/main" val="3183743665"/>
                    </a:ext>
                  </a:extLst>
                </a:gridCol>
                <a:gridCol w="1197423">
                  <a:extLst>
                    <a:ext uri="{9D8B030D-6E8A-4147-A177-3AD203B41FA5}">
                      <a16:colId xmlns:a16="http://schemas.microsoft.com/office/drawing/2014/main" val="1115793931"/>
                    </a:ext>
                  </a:extLst>
                </a:gridCol>
                <a:gridCol w="4205203">
                  <a:extLst>
                    <a:ext uri="{9D8B030D-6E8A-4147-A177-3AD203B41FA5}">
                      <a16:colId xmlns:a16="http://schemas.microsoft.com/office/drawing/2014/main" val="204580204"/>
                    </a:ext>
                  </a:extLst>
                </a:gridCol>
              </a:tblGrid>
              <a:tr h="12327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b="1" i="0" u="none" strike="noStrike" noProof="0">
                          <a:solidFill>
                            <a:srgbClr val="232B7C"/>
                          </a:solidFill>
                          <a:latin typeface="Calibri"/>
                        </a:rPr>
                        <a:t>Updated</a:t>
                      </a:r>
                      <a:r>
                        <a:rPr lang="en-US" sz="2000" b="0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 AP-07 Create and Manage Invoices</a:t>
                      </a: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b="0" i="0" u="none" strike="noStrike" noProof="0" dirty="0">
                          <a:hlinkClick r:id="rId3"/>
                        </a:rPr>
                        <a:t>AP-07</a:t>
                      </a:r>
                      <a:endParaRPr lang="en-US" sz="20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b="0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Updated to include guidance on the type of payments that should and should not be made from NCFS Accounts Payable. </a:t>
                      </a: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8636466"/>
                  </a:ext>
                </a:extLst>
              </a:tr>
              <a:tr h="12327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b="1" i="0" u="none" strike="noStrike" noProof="0">
                          <a:solidFill>
                            <a:srgbClr val="FF0000"/>
                          </a:solidFill>
                          <a:latin typeface="Calibri"/>
                        </a:rPr>
                        <a:t>New</a:t>
                      </a:r>
                      <a:r>
                        <a:rPr lang="en-US" sz="2000" b="0" i="0" u="none" strike="noStrike" noProof="0">
                          <a:latin typeface="Calibri"/>
                        </a:rPr>
                        <a:t> AP-47 Zero Dollar Invoices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b="0" i="0" u="none" strike="noStrike" noProof="0" dirty="0">
                          <a:latin typeface="Calibri"/>
                          <a:hlinkClick r:id="rId4"/>
                        </a:rPr>
                        <a:t>AP-47</a:t>
                      </a:r>
                      <a:endParaRPr lang="en-US" sz="20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b="0" i="0" u="none" strike="noStrike" noProof="0">
                          <a:latin typeface="Calibri"/>
                        </a:rPr>
                        <a:t>Zero Dollar Invoice Entry for non-PO matched invoices (direct invoices) not for 1099 corrections.</a:t>
                      </a:r>
                      <a:endParaRPr lang="en-US" sz="200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762726"/>
                  </a:ext>
                </a:extLst>
              </a:tr>
              <a:tr h="12327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b="1" i="0" u="none" strike="noStrike" noProof="0">
                          <a:solidFill>
                            <a:srgbClr val="FF0000"/>
                          </a:solidFill>
                          <a:latin typeface="Calibri"/>
                        </a:rPr>
                        <a:t>New</a:t>
                      </a:r>
                      <a:r>
                        <a:rPr lang="en-US" sz="2000" b="0" i="0" u="none" strike="noStrike" noProof="0">
                          <a:latin typeface="Calibri"/>
                        </a:rPr>
                        <a:t> EX-18 Close Unapplied Cash Advances by Employee Reimbursement</a:t>
                      </a:r>
                      <a:endParaRPr lang="en-US" sz="200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b="0" i="0" u="none" strike="noStrike" noProof="0" dirty="0">
                          <a:latin typeface="Calibri"/>
                          <a:hlinkClick r:id="rId5"/>
                        </a:rPr>
                        <a:t>EX-18</a:t>
                      </a:r>
                      <a:endParaRPr lang="en-US" sz="20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b="0" i="0" u="none" strike="noStrike" noProof="0">
                          <a:latin typeface="Calibri"/>
                        </a:rPr>
                        <a:t>Steps to close an unapplied cash advance once the employee has re-paid unused amount.</a:t>
                      </a:r>
                      <a:endParaRPr lang="en-US" sz="200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0357209"/>
                  </a:ext>
                </a:extLst>
              </a:tr>
              <a:tr h="12327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b="1" i="0" u="none" strike="noStrike" noProof="0">
                          <a:solidFill>
                            <a:srgbClr val="232B7C"/>
                          </a:solidFill>
                          <a:latin typeface="Calibri"/>
                        </a:rPr>
                        <a:t>Updated</a:t>
                      </a:r>
                      <a:r>
                        <a:rPr lang="en-US" sz="2000" b="0" i="0" u="none" strike="noStrike" noProof="0">
                          <a:latin typeface="Calibri"/>
                        </a:rPr>
                        <a:t> PO-06 View Purchase Orders </a:t>
                      </a:r>
                      <a:endParaRPr lang="en-US" sz="200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b="0" i="0" u="none" strike="noStrike" noProof="0">
                          <a:latin typeface="Calibri"/>
                          <a:hlinkClick r:id="rId6"/>
                        </a:rPr>
                        <a:t>PO-06</a:t>
                      </a:r>
                      <a:endParaRPr lang="en-US" sz="200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b="0" i="0" u="none" strike="noStrike" noProof="0" dirty="0">
                          <a:latin typeface="Calibri"/>
                        </a:rPr>
                        <a:t>Updated to include various tips and tricks for researching invoices and quantities matched to purchase orders.</a:t>
                      </a:r>
                      <a:endParaRPr lang="en-US" sz="20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3996935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6451610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45A8E6-A9AD-9F44-DD51-7BDAE74D84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B82820-6EBA-060C-BF8A-C11DC0CF7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155C8-06EF-4D76-B723-5863044CF28B}" type="slidenum">
              <a:rPr kumimoji="0" lang="en-US" sz="1333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3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23E88EB-1BCF-BFA6-423D-054EC78BC193}"/>
              </a:ext>
            </a:extLst>
          </p:cNvPr>
          <p:cNvSpPr txBox="1"/>
          <p:nvPr/>
        </p:nvSpPr>
        <p:spPr>
          <a:xfrm>
            <a:off x="2532081" y="5225273"/>
            <a:ext cx="6993082" cy="1332358"/>
          </a:xfrm>
          <a:prstGeom prst="rect">
            <a:avLst/>
          </a:prstGeom>
          <a:noFill/>
        </p:spPr>
        <p:txBody>
          <a:bodyPr wrap="square" lIns="91440" tIns="45720" rIns="91440" bIns="4572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North Carolina Financial System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NC Office of the State Controller - OSC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DB6B96A-8CB4-0C42-B5FC-4B4EA5E3A258}"/>
              </a:ext>
            </a:extLst>
          </p:cNvPr>
          <p:cNvCxnSpPr/>
          <p:nvPr/>
        </p:nvCxnSpPr>
        <p:spPr>
          <a:xfrm>
            <a:off x="1864445" y="5035225"/>
            <a:ext cx="876692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D31AA867-F012-A971-E5F8-8F83CF66BD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7782" y="132791"/>
            <a:ext cx="2007158" cy="8739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1E49FD-138D-1F2D-DAC4-D6922B717F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9873" y="5841206"/>
            <a:ext cx="1943100" cy="8477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3C4D0BC-5C57-5C23-31A5-E49CA8E8F2DF}"/>
              </a:ext>
            </a:extLst>
          </p:cNvPr>
          <p:cNvSpPr txBox="1"/>
          <p:nvPr/>
        </p:nvSpPr>
        <p:spPr>
          <a:xfrm>
            <a:off x="3447625" y="4251416"/>
            <a:ext cx="499112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n-US" b="1">
                <a:solidFill>
                  <a:srgbClr val="0070C0">
                    <a:lumMod val="50000"/>
                  </a:srgbClr>
                </a:solidFill>
                <a:latin typeface="Calibri" panose="020F0502020204030204"/>
                <a:cs typeface="Calibri"/>
              </a:rPr>
              <a:t>Darlene Langston </a:t>
            </a:r>
          </a:p>
          <a:p>
            <a:pPr algn="ctr">
              <a:defRPr/>
            </a:pPr>
            <a:r>
              <a:rPr lang="en-US" b="1">
                <a:solidFill>
                  <a:srgbClr val="0070C0">
                    <a:lumMod val="50000"/>
                  </a:srgbClr>
                </a:solidFill>
                <a:latin typeface="Calibri" panose="020F0502020204030204"/>
                <a:cs typeface="Calibri"/>
              </a:rPr>
              <a:t>Finance Manager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CF22C1-6719-F544-4BCD-F55AE2282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737" y="372549"/>
            <a:ext cx="10969101" cy="634219"/>
          </a:xfrm>
        </p:spPr>
        <p:txBody>
          <a:bodyPr/>
          <a:lstStyle/>
          <a:p>
            <a:r>
              <a:rPr lang="en-US" dirty="0">
                <a:ea typeface="Calibri"/>
                <a:cs typeface="Calibri"/>
              </a:rPr>
              <a:t>New Life to Date Budget Role for Grants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2AFE07-C9C0-2ED1-502F-787F33E2A5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" r="2344"/>
          <a:stretch/>
        </p:blipFill>
        <p:spPr>
          <a:xfrm>
            <a:off x="4830479" y="1796878"/>
            <a:ext cx="2225414" cy="22942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45423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697CCE-8384-23CF-CA26-04C04A51BB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FE481-1A36-24F6-CC60-D70D2EA2A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365125"/>
            <a:ext cx="9528925" cy="634219"/>
          </a:xfrm>
        </p:spPr>
        <p:txBody>
          <a:bodyPr/>
          <a:lstStyle/>
          <a:p>
            <a:r>
              <a:rPr lang="en-US">
                <a:ea typeface="Calibri"/>
                <a:cs typeface="Calibri"/>
              </a:rPr>
              <a:t>Grants: Life to Date Budgeting</a:t>
            </a:r>
            <a:endParaRPr lang="en-US">
              <a:highlight>
                <a:srgbClr val="FFFF00"/>
              </a:highlight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A799A5-9EA2-CABC-A1E3-D51BBAFB3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155C8-06EF-4D76-B723-5863044CF28B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886717-681F-0613-608C-5055D5376794}"/>
              </a:ext>
            </a:extLst>
          </p:cNvPr>
          <p:cNvSpPr txBox="1"/>
          <p:nvPr/>
        </p:nvSpPr>
        <p:spPr>
          <a:xfrm>
            <a:off x="952499" y="1185333"/>
            <a:ext cx="10837333" cy="26853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50" dirty="0">
                <a:ea typeface="Calibri"/>
                <a:cs typeface="Calibri"/>
              </a:rPr>
              <a:t>In December 2025, Budget Role  </a:t>
            </a:r>
            <a:r>
              <a:rPr lang="en-US" sz="2650" b="1" dirty="0">
                <a:ea typeface="Calibri"/>
                <a:cs typeface="Calibri"/>
              </a:rPr>
              <a:t>NC Budget Entry JR </a:t>
            </a:r>
            <a:r>
              <a:rPr lang="en-US" sz="2650" dirty="0">
                <a:ea typeface="Calibri"/>
                <a:cs typeface="Calibri"/>
              </a:rPr>
              <a:t>was added in NCFS. 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50" dirty="0">
              <a:ea typeface="Calibri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50" dirty="0">
                <a:ea typeface="+mn-lt"/>
                <a:cs typeface="+mn-lt"/>
              </a:rPr>
              <a:t>Quick reference guide provides step by step guidance to load the budgets:  </a:t>
            </a:r>
            <a:r>
              <a:rPr lang="en-US" sz="2650" dirty="0">
                <a:ea typeface="+mn-lt"/>
                <a:cs typeface="+mn-lt"/>
                <a:hlinkClick r:id="rId4"/>
              </a:rPr>
              <a:t>BUD-26 Manage Grant Authorizations in Budgets | NCOSC</a:t>
            </a:r>
            <a:endParaRPr lang="en-US" sz="2650" dirty="0">
              <a:ea typeface="+mn-lt"/>
              <a:cs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50" dirty="0">
                <a:ea typeface="Calibri"/>
                <a:cs typeface="Calibri"/>
              </a:rPr>
              <a:t>Example of Completed Budget upload form</a:t>
            </a:r>
          </a:p>
          <a:p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632EE3-A9B5-AB42-A2BA-44237EA0F1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415" y="3429000"/>
            <a:ext cx="11239500" cy="24371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46467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3FEAE0-14B9-D58F-CDB5-7B2354F036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170D0-9DBE-84DA-41F5-EC92DD40B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4365"/>
            <a:ext cx="9876692" cy="820208"/>
          </a:xfrm>
        </p:spPr>
        <p:txBody>
          <a:bodyPr/>
          <a:lstStyle/>
          <a:p>
            <a:r>
              <a:rPr lang="en-US" sz="3600">
                <a:ea typeface="Calibri"/>
                <a:cs typeface="Calibri"/>
              </a:rPr>
              <a:t>Grants: </a:t>
            </a:r>
            <a:r>
              <a:rPr lang="en-US" sz="3600" dirty="0">
                <a:ea typeface="Calibri"/>
                <a:cs typeface="Calibri"/>
              </a:rPr>
              <a:t>NC Cash Basis - Project Life to Date Balances Report (RPT-RTR-003)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2F23F3-0473-9A48-FC83-95C806965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155C8-06EF-4D76-B723-5863044CF28B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A5720E-FB42-DC8D-9F7E-A4BCB36E4E03}"/>
              </a:ext>
            </a:extLst>
          </p:cNvPr>
          <p:cNvSpPr txBox="1"/>
          <p:nvPr/>
        </p:nvSpPr>
        <p:spPr>
          <a:xfrm>
            <a:off x="952499" y="1185333"/>
            <a:ext cx="10837333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650" dirty="0">
                <a:ea typeface="Calibri"/>
                <a:cs typeface="Calibri"/>
              </a:rPr>
              <a:t>Example of Report with budget entered</a:t>
            </a:r>
            <a:endParaRPr lang="en-US" sz="2650" dirty="0"/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1B1D64-9EB0-EAE6-DD7B-4E14700489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226" y="1646998"/>
            <a:ext cx="11641667" cy="38842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7271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B81A0-5131-35F6-0B22-8A0B9FA5D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74323" cy="6342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b="1" kern="1200" dirty="0">
                <a:latin typeface="+mn-lt"/>
                <a:ea typeface="+mj-ea"/>
                <a:cs typeface="+mj-cs"/>
              </a:rPr>
              <a:t>Welcome</a:t>
            </a:r>
            <a:endParaRPr lang="en-US" sz="3700" b="1" kern="1200">
              <a:highlight>
                <a:srgbClr val="FFFF00"/>
              </a:highlight>
              <a:latin typeface="+mn-lt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442988-53F0-37E5-E223-34C06CCE56FC}"/>
              </a:ext>
            </a:extLst>
          </p:cNvPr>
          <p:cNvSpPr txBox="1"/>
          <p:nvPr/>
        </p:nvSpPr>
        <p:spPr>
          <a:xfrm>
            <a:off x="838200" y="1255777"/>
            <a:ext cx="5181600" cy="458419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marL="228594" indent="-228594" defTabSz="914377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en-US" sz="2667"/>
              <a:t>Housekeeping </a:t>
            </a:r>
          </a:p>
          <a:p>
            <a:pPr marL="228594" indent="-228594" defTabSz="914377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en-US" sz="2667"/>
              <a:t>Introductions</a:t>
            </a:r>
          </a:p>
          <a:p>
            <a:pPr defTabSz="914377">
              <a:lnSpc>
                <a:spcPct val="90000"/>
              </a:lnSpc>
              <a:spcBef>
                <a:spcPts val="1000"/>
              </a:spcBef>
            </a:pPr>
            <a:endParaRPr lang="en-US" sz="2667"/>
          </a:p>
          <a:p>
            <a:pPr marL="228594" indent="-228594" defTabSz="914377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endParaRPr lang="en-US" sz="2667"/>
          </a:p>
          <a:p>
            <a:pPr marL="228594" indent="-228594" defTabSz="914377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endParaRPr lang="en-US" sz="2667"/>
          </a:p>
        </p:txBody>
      </p:sp>
      <p:pic>
        <p:nvPicPr>
          <p:cNvPr id="6" name="Picture 5" descr="A picture containing floor, indoor, wooden, wood&#10;&#10;AI-generated content may be incorrect.">
            <a:extLst>
              <a:ext uri="{FF2B5EF4-FFF2-40B4-BE49-F238E27FC236}">
                <a16:creationId xmlns:a16="http://schemas.microsoft.com/office/drawing/2014/main" id="{526A0B30-A581-349A-8B40-94FA8B0BE4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310766"/>
            <a:ext cx="5181600" cy="2474214"/>
          </a:xfrm>
          <a:prstGeom prst="rect">
            <a:avLst/>
          </a:prstGeom>
          <a:noFill/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1F7E04-ED77-6419-BD6D-C6F2B838D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61321"/>
            <a:ext cx="548640" cy="432567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05155C8-06EF-4D76-B723-5863044CF28B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6546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59BBA3-70F1-596F-7923-82C0A9B4F8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61CB3-99AF-FB66-C850-5D6D3F430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5847"/>
            <a:ext cx="10005646" cy="823498"/>
          </a:xfrm>
        </p:spPr>
        <p:txBody>
          <a:bodyPr/>
          <a:lstStyle/>
          <a:p>
            <a:r>
              <a:rPr lang="en-US" sz="3600">
                <a:ea typeface="Calibri"/>
                <a:cs typeface="Calibri"/>
              </a:rPr>
              <a:t>Grants: </a:t>
            </a:r>
            <a:r>
              <a:rPr lang="en-US" sz="3600" dirty="0">
                <a:ea typeface="Calibri"/>
                <a:cs typeface="Calibri"/>
              </a:rPr>
              <a:t>NC Life to Date Data for Grants Report (BD701F) (RPT-GM-011)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07DAA2-EB8A-B158-904C-08D424EF3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155C8-06EF-4D76-B723-5863044CF28B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1E3EF4-1DD0-1C79-75F6-F1505F56BC7F}"/>
              </a:ext>
            </a:extLst>
          </p:cNvPr>
          <p:cNvSpPr txBox="1"/>
          <p:nvPr/>
        </p:nvSpPr>
        <p:spPr>
          <a:xfrm>
            <a:off x="952499" y="1185333"/>
            <a:ext cx="10837333" cy="13542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650" dirty="0">
                <a:ea typeface="Calibri"/>
                <a:cs typeface="Calibri"/>
              </a:rPr>
              <a:t>Example of Report with budget entered</a:t>
            </a:r>
            <a:endParaRPr lang="en-US" sz="2650" dirty="0"/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D5CD41-D9DB-8077-E5CE-33B99D38B0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" y="1862441"/>
            <a:ext cx="11387667" cy="41306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97792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E3480A-ECF3-4737-CA5E-4A08BE1BC3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7EFEC6-C009-F4F2-FB39-08AFA0904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155C8-06EF-4D76-B723-5863044CF28B}" type="slidenum">
              <a:rPr kumimoji="0" lang="en-US" sz="1333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3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F705906-B926-BF20-5EFF-4482BA125C5C}"/>
              </a:ext>
            </a:extLst>
          </p:cNvPr>
          <p:cNvSpPr txBox="1"/>
          <p:nvPr/>
        </p:nvSpPr>
        <p:spPr>
          <a:xfrm>
            <a:off x="2532081" y="5225273"/>
            <a:ext cx="6993082" cy="1332358"/>
          </a:xfrm>
          <a:prstGeom prst="rect">
            <a:avLst/>
          </a:prstGeom>
          <a:noFill/>
        </p:spPr>
        <p:txBody>
          <a:bodyPr wrap="square" lIns="91440" tIns="45720" rIns="91440" bIns="4572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North Carolina Financial System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NC Office of the State Controller - OSC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8196BDA-C91D-983F-3A17-1138F3A7D606}"/>
              </a:ext>
            </a:extLst>
          </p:cNvPr>
          <p:cNvCxnSpPr/>
          <p:nvPr/>
        </p:nvCxnSpPr>
        <p:spPr>
          <a:xfrm>
            <a:off x="1864445" y="5035225"/>
            <a:ext cx="876692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E3380E9F-5CF4-E50F-F424-62CCAA6E95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7782" y="132791"/>
            <a:ext cx="2007158" cy="8739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F4513C-F153-D984-307C-7576947142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9873" y="5841206"/>
            <a:ext cx="1943100" cy="8477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D3FAAE-E04E-50D6-AA94-06CE7E1568A0}"/>
              </a:ext>
            </a:extLst>
          </p:cNvPr>
          <p:cNvSpPr txBox="1"/>
          <p:nvPr/>
        </p:nvSpPr>
        <p:spPr>
          <a:xfrm>
            <a:off x="3887571" y="3882084"/>
            <a:ext cx="428885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B5CD0E-95F0-69E1-8835-BD9F4CABFD2E}"/>
              </a:ext>
            </a:extLst>
          </p:cNvPr>
          <p:cNvSpPr txBox="1"/>
          <p:nvPr/>
        </p:nvSpPr>
        <p:spPr>
          <a:xfrm>
            <a:off x="3066625" y="4251416"/>
            <a:ext cx="537212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n-US" b="1">
                <a:solidFill>
                  <a:srgbClr val="0070C0">
                    <a:lumMod val="50000"/>
                  </a:srgbClr>
                </a:solidFill>
                <a:latin typeface="Calibri" panose="020F0502020204030204"/>
                <a:cs typeface="Calibri"/>
              </a:rPr>
              <a:t>Thurman Ross</a:t>
            </a:r>
          </a:p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0070C0">
                    <a:lumMod val="50000"/>
                  </a:srgbClr>
                </a:solidFill>
                <a:latin typeface="Calibri" panose="020F0502020204030204"/>
                <a:cs typeface="Calibri"/>
              </a:rPr>
              <a:t>Security Manager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3C49BF-434E-6484-B924-DE1ED21BA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737" y="372549"/>
            <a:ext cx="10969101" cy="634219"/>
          </a:xfrm>
        </p:spPr>
        <p:txBody>
          <a:bodyPr/>
          <a:lstStyle/>
          <a:p>
            <a:r>
              <a:rPr lang="en-US" dirty="0">
                <a:ea typeface="Calibri"/>
                <a:cs typeface="Calibri"/>
              </a:rPr>
              <a:t>Security Updates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B93D90F-D041-A30C-537B-243AD0E77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543" y="1966341"/>
            <a:ext cx="2200275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62024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540F0B-E4D3-9576-B08E-A0B905CC90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05D28-1F75-A0BC-BA13-09583F471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8571"/>
            <a:ext cx="9528925" cy="634219"/>
          </a:xfrm>
        </p:spPr>
        <p:txBody>
          <a:bodyPr/>
          <a:lstStyle/>
          <a:p>
            <a:r>
              <a:rPr lang="en-US">
                <a:ea typeface="Calibri"/>
                <a:cs typeface="Calibri"/>
              </a:rPr>
              <a:t>OCI IAM Upgrade</a:t>
            </a:r>
            <a:endParaRPr lang="en-US" dirty="0">
              <a:ea typeface="Calibri"/>
              <a:cs typeface="Calibri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12C352-56E9-E1AF-CA24-FE105FD54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155C8-06EF-4D76-B723-5863044CF28B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FAD1C2-5C50-66BD-9358-99F2BF0F73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4743" y="3317036"/>
            <a:ext cx="246888" cy="1254964"/>
          </a:xfrm>
          <a:prstGeom prst="rect">
            <a:avLst/>
          </a:prstGeom>
        </p:spPr>
      </p:pic>
      <p:pic>
        <p:nvPicPr>
          <p:cNvPr id="10" name="Picture 9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BC709E5C-4540-330B-C3A3-A8D2AE93BE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795" y="2112263"/>
            <a:ext cx="3678213" cy="44792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D4FC8C8-00A2-2810-F366-9122F8DFFB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1128" y="4315967"/>
            <a:ext cx="268224" cy="117358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2D651EE-6094-1FD3-CE8E-FA64BCBC6586}"/>
              </a:ext>
            </a:extLst>
          </p:cNvPr>
          <p:cNvSpPr txBox="1">
            <a:spLocks/>
          </p:cNvSpPr>
          <p:nvPr/>
        </p:nvSpPr>
        <p:spPr>
          <a:xfrm>
            <a:off x="957795" y="1041140"/>
            <a:ext cx="10974323" cy="10711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232B7C"/>
                </a:solidFill>
                <a:latin typeface="+mn-lt"/>
                <a:ea typeface="+mj-ea"/>
                <a:cs typeface="+mj-cs"/>
              </a:defRPr>
            </a:lvl1pPr>
          </a:lstStyle>
          <a:p>
            <a:br>
              <a:rPr lang="en-US" sz="2000" b="0" dirty="0"/>
            </a:br>
            <a:r>
              <a:rPr lang="en-US" sz="2650" b="0" dirty="0">
                <a:solidFill>
                  <a:schemeClr val="tx1"/>
                </a:solidFill>
                <a:ea typeface="+mn-lt"/>
                <a:cs typeface="+mn-lt"/>
              </a:rPr>
              <a:t>Changes in Oracle Fusion Cloud Applications Sign In Page (NCFS)</a:t>
            </a:r>
          </a:p>
          <a:p>
            <a:endParaRPr lang="en-US" sz="2000"/>
          </a:p>
          <a:p>
            <a:r>
              <a:rPr lang="en-US" sz="2000"/>
              <a:t>	Before upgrade						After upgrade</a:t>
            </a:r>
          </a:p>
        </p:txBody>
      </p:sp>
      <p:pic>
        <p:nvPicPr>
          <p:cNvPr id="7" name="Picture 6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5FF4AE4B-3261-972C-A44F-00D6C8B560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7448" y="2154060"/>
            <a:ext cx="7267504" cy="38868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23FC9A-126B-D995-2E31-1A626DFDF9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45062" y="5075182"/>
            <a:ext cx="1364863" cy="295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14431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BEC7AD-B2A6-4E9D-84AD-F786F31F3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155C8-06EF-4D76-B723-5863044CF28B}" type="slidenum">
              <a:rPr kumimoji="0" lang="en-US" sz="1333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3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7C7A680-A0A2-46E4-81B4-0523D4BE3DD5}"/>
              </a:ext>
            </a:extLst>
          </p:cNvPr>
          <p:cNvSpPr txBox="1"/>
          <p:nvPr/>
        </p:nvSpPr>
        <p:spPr>
          <a:xfrm>
            <a:off x="2532081" y="5225273"/>
            <a:ext cx="6993082" cy="1332358"/>
          </a:xfrm>
          <a:prstGeom prst="rect">
            <a:avLst/>
          </a:prstGeom>
          <a:noFill/>
        </p:spPr>
        <p:txBody>
          <a:bodyPr wrap="square" lIns="91440" tIns="45720" rIns="91440" bIns="4572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North Carolina Financial System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NC Office of the State Controller - OSC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090EF30-4BD5-4989-8BBA-7A2EC017A665}"/>
              </a:ext>
            </a:extLst>
          </p:cNvPr>
          <p:cNvCxnSpPr/>
          <p:nvPr/>
        </p:nvCxnSpPr>
        <p:spPr>
          <a:xfrm>
            <a:off x="1864445" y="5035225"/>
            <a:ext cx="876692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F2CE900B-A071-207B-6394-442FF8D02B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7782" y="132791"/>
            <a:ext cx="2007158" cy="8739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953733-06EA-A759-C0CE-F69B48B6F1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9873" y="5841206"/>
            <a:ext cx="1943100" cy="8477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0C6B2FC-6B0D-029A-B0E4-2C65D3FEFF14}"/>
              </a:ext>
            </a:extLst>
          </p:cNvPr>
          <p:cNvSpPr txBox="1"/>
          <p:nvPr/>
        </p:nvSpPr>
        <p:spPr>
          <a:xfrm>
            <a:off x="3887571" y="3882084"/>
            <a:ext cx="428885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BB265D-C908-5A58-8044-2C18C7CCFB44}"/>
              </a:ext>
            </a:extLst>
          </p:cNvPr>
          <p:cNvSpPr txBox="1"/>
          <p:nvPr/>
        </p:nvSpPr>
        <p:spPr>
          <a:xfrm>
            <a:off x="3066625" y="4251416"/>
            <a:ext cx="5372121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n-US" b="1">
                <a:solidFill>
                  <a:srgbClr val="0070C0">
                    <a:lumMod val="50000"/>
                  </a:srgbClr>
                </a:solidFill>
                <a:latin typeface="Calibri" panose="020F0502020204030204"/>
                <a:cs typeface="Calibri"/>
              </a:rPr>
              <a:t>Dawn Parrish</a:t>
            </a:r>
          </a:p>
          <a:p>
            <a:pPr algn="ctr">
              <a:defRPr/>
            </a:pPr>
            <a:r>
              <a:rPr lang="en-US" b="1">
                <a:solidFill>
                  <a:srgbClr val="0070C0">
                    <a:lumMod val="50000"/>
                  </a:srgbClr>
                </a:solidFill>
                <a:latin typeface="Calibri" panose="020F0502020204030204"/>
                <a:cs typeface="Calibri"/>
              </a:rPr>
              <a:t>Learning &amp; Development Special Projects Coordinator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512F40-5314-4C92-B98C-D74FC017E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013" y="356679"/>
            <a:ext cx="10969101" cy="634219"/>
          </a:xfrm>
        </p:spPr>
        <p:txBody>
          <a:bodyPr/>
          <a:lstStyle/>
          <a:p>
            <a:r>
              <a:rPr lang="en-US" dirty="0">
                <a:ea typeface="Calibri"/>
                <a:cs typeface="Calibri"/>
              </a:rPr>
              <a:t>NCFS Training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B2B9AA-2ACD-966A-A871-E789210A68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18" b="10918"/>
          <a:stretch/>
        </p:blipFill>
        <p:spPr>
          <a:xfrm>
            <a:off x="4830479" y="1796878"/>
            <a:ext cx="2225414" cy="22942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27860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9CF04-2139-E50F-FFEF-BA0A3C9D7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708" y="353402"/>
            <a:ext cx="9528925" cy="634219"/>
          </a:xfrm>
        </p:spPr>
        <p:txBody>
          <a:bodyPr/>
          <a:lstStyle/>
          <a:p>
            <a:r>
              <a:rPr lang="en-US" dirty="0">
                <a:ea typeface="Calibri"/>
                <a:cs typeface="Calibri"/>
              </a:rPr>
              <a:t>Training Updates</a:t>
            </a:r>
            <a:endParaRPr lang="en-US">
              <a:highlight>
                <a:srgbClr val="FFFF00"/>
              </a:highlight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AC1B34-E25D-976F-363A-E03A0C816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155C8-06EF-4D76-B723-5863044CF28B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51A9CB-4B96-0209-4BA0-F7BC90999E1E}"/>
              </a:ext>
            </a:extLst>
          </p:cNvPr>
          <p:cNvSpPr txBox="1"/>
          <p:nvPr/>
        </p:nvSpPr>
        <p:spPr>
          <a:xfrm>
            <a:off x="943707" y="1221092"/>
            <a:ext cx="8692661" cy="253915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50" dirty="0">
                <a:ea typeface="Calibri"/>
                <a:cs typeface="Calibri"/>
              </a:rPr>
              <a:t>NCFS Reporting WBTs</a:t>
            </a:r>
            <a:endParaRPr lang="en-US" sz="265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650" dirty="0">
                <a:ea typeface="Calibri"/>
                <a:cs typeface="Calibri"/>
              </a:rPr>
              <a:t>GL206: General Ledger Reporting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650" dirty="0">
                <a:ea typeface="Calibri"/>
                <a:cs typeface="Calibri"/>
              </a:rPr>
              <a:t>INV206: Inventory Reporting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650" dirty="0">
                <a:ea typeface="Calibri"/>
                <a:cs typeface="Calibri"/>
              </a:rPr>
              <a:t>GM206: Grants Management Reporting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650" dirty="0">
              <a:ea typeface="Calibri"/>
              <a:cs typeface="Calibri"/>
            </a:endParaRPr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en-US" sz="2650" dirty="0">
                <a:ea typeface="Calibri"/>
                <a:cs typeface="Calibri"/>
              </a:rPr>
              <a:t>LMS Manager Approval for Training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98951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BEC7AD-B2A6-4E9D-84AD-F786F31F3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155C8-06EF-4D76-B723-5863044CF28B}" type="slidenum">
              <a:rPr kumimoji="0" lang="en-US" sz="1333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3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7C7A680-A0A2-46E4-81B4-0523D4BE3DD5}"/>
              </a:ext>
            </a:extLst>
          </p:cNvPr>
          <p:cNvSpPr txBox="1"/>
          <p:nvPr/>
        </p:nvSpPr>
        <p:spPr>
          <a:xfrm>
            <a:off x="2532081" y="5225273"/>
            <a:ext cx="6993082" cy="1332358"/>
          </a:xfrm>
          <a:prstGeom prst="rect">
            <a:avLst/>
          </a:prstGeom>
          <a:noFill/>
        </p:spPr>
        <p:txBody>
          <a:bodyPr wrap="square" lIns="91440" tIns="45720" rIns="91440" bIns="4572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North Carolina Financial System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NC Office of the State Controller - OSC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090EF30-4BD5-4989-8BBA-7A2EC017A665}"/>
              </a:ext>
            </a:extLst>
          </p:cNvPr>
          <p:cNvCxnSpPr/>
          <p:nvPr/>
        </p:nvCxnSpPr>
        <p:spPr>
          <a:xfrm>
            <a:off x="1864445" y="5035225"/>
            <a:ext cx="876692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F2CE900B-A071-207B-6394-442FF8D02B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7782" y="132791"/>
            <a:ext cx="2007158" cy="8739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953733-06EA-A759-C0CE-F69B48B6F1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9873" y="5841206"/>
            <a:ext cx="1943100" cy="8477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0C6B2FC-6B0D-029A-B0E4-2C65D3FEFF14}"/>
              </a:ext>
            </a:extLst>
          </p:cNvPr>
          <p:cNvSpPr txBox="1"/>
          <p:nvPr/>
        </p:nvSpPr>
        <p:spPr>
          <a:xfrm>
            <a:off x="3887571" y="3882084"/>
            <a:ext cx="428885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BB265D-C908-5A58-8044-2C18C7CCFB44}"/>
              </a:ext>
            </a:extLst>
          </p:cNvPr>
          <p:cNvSpPr txBox="1"/>
          <p:nvPr/>
        </p:nvSpPr>
        <p:spPr>
          <a:xfrm>
            <a:off x="3447625" y="4251416"/>
            <a:ext cx="4991121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Lena Andrade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NCFS Engagement Lead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B2B9AA-2ACD-966A-A871-E789210A68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6" b="4536"/>
          <a:stretch/>
        </p:blipFill>
        <p:spPr>
          <a:xfrm>
            <a:off x="4830479" y="1796878"/>
            <a:ext cx="2225414" cy="22942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F764A021-18F7-5A66-97C2-10A055692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Organizational Change Management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419177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83F73A-A14C-140C-EB6B-3751E60496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E9180-FBEE-C357-E6B8-A2FEB899B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NCFS Touchpoints</a:t>
            </a:r>
            <a:endParaRPr lang="en-US">
              <a:highlight>
                <a:srgbClr val="FFFF00"/>
              </a:highlight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860983-73BF-8A19-2271-A3FC113C7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155C8-06EF-4D76-B723-5863044CF28B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C581AF-A03B-E427-2FC9-9290DC570BD1}"/>
              </a:ext>
            </a:extLst>
          </p:cNvPr>
          <p:cNvSpPr txBox="1"/>
          <p:nvPr/>
        </p:nvSpPr>
        <p:spPr>
          <a:xfrm>
            <a:off x="838200" y="1088571"/>
            <a:ext cx="4659923" cy="517064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ea typeface="Calibri"/>
                <a:cs typeface="Calibri"/>
              </a:rPr>
              <a:t>Agency touchpoints are scheduled beginning the month of March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ea typeface="Calibri"/>
                <a:cs typeface="Calibri"/>
              </a:rPr>
              <a:t>We will continue to discuss issues, share updates and review specific areas that agencies may still find challenging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ea typeface="Calibri"/>
                <a:cs typeface="Calibri"/>
              </a:rPr>
              <a:t>Review examples with team members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ea typeface="Calibri"/>
                <a:cs typeface="Calibri"/>
              </a:rPr>
              <a:t>Reminder:</a:t>
            </a:r>
            <a:r>
              <a:rPr lang="en-US" sz="2400" dirty="0">
                <a:ea typeface="Calibri"/>
                <a:cs typeface="Calibri"/>
              </a:rPr>
              <a:t> Complete the </a:t>
            </a:r>
            <a:r>
              <a:rPr lang="en-US" sz="2400" dirty="0">
                <a:ea typeface="Calibri"/>
                <a:cs typeface="Calibri"/>
                <a:hlinkClick r:id="rId3"/>
              </a:rPr>
              <a:t>Touchpoint survey </a:t>
            </a:r>
            <a:r>
              <a:rPr lang="en-US" sz="2400" dirty="0">
                <a:ea typeface="Calibri"/>
                <a:cs typeface="Calibri"/>
              </a:rPr>
              <a:t>prior to the meeting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ea typeface="Calibri"/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48FE4E-D6D5-21C2-C52B-06DD8BCC6B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7446" y="1284514"/>
            <a:ext cx="6696171" cy="448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7532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161C598-D4BE-87FE-A720-17104DA24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312349" cy="634219"/>
          </a:xfrm>
        </p:spPr>
        <p:txBody>
          <a:bodyPr/>
          <a:lstStyle/>
          <a:p>
            <a:r>
              <a:rPr lang="en-US" dirty="0">
                <a:ea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March Functional Calendar</a:t>
            </a:r>
            <a:endParaRPr lang="en-US" dirty="0">
              <a:ea typeface="Calibri"/>
              <a:cs typeface="Calibri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84291D-3909-C34C-6F6D-59FE02B80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61321"/>
            <a:ext cx="548640" cy="432567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05155C8-06EF-4D76-B723-5863044CF28B}" type="slidenum">
              <a:rPr lang="en-US" smtClean="0"/>
              <a:pPr>
                <a:spcAft>
                  <a:spcPts val="600"/>
                </a:spcAft>
              </a:pPr>
              <a:t>27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FD8FDD-F13B-E5B5-288A-23C16282BC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9152" y="1133474"/>
            <a:ext cx="8101584" cy="549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1357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3C956A-0832-A153-8B3C-84A0E1B5CC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81725-251E-A85D-2D94-50A01DBF5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</a:br>
            <a:r>
              <a:rPr lang="en-US" dirty="0">
                <a:ea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April 2026 Functional Calendar</a:t>
            </a:r>
            <a:br>
              <a:rPr lang="en-US">
                <a:ea typeface="Calibri"/>
                <a:cs typeface="Calibri"/>
              </a:rPr>
            </a:br>
            <a:endParaRPr lang="en-US">
              <a:ea typeface="Calibri"/>
              <a:cs typeface="Calibri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D73CF9-245D-0C1E-405F-181D26DDF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155C8-06EF-4D76-B723-5863044CF28B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6" name="Picture 5" descr="Calendar&#10;&#10;AI-generated content may be incorrect.">
            <a:extLst>
              <a:ext uri="{FF2B5EF4-FFF2-40B4-BE49-F238E27FC236}">
                <a16:creationId xmlns:a16="http://schemas.microsoft.com/office/drawing/2014/main" id="{CEA356ED-1DEC-81E7-5595-8AA8666E77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0552" y="1175721"/>
            <a:ext cx="8650224" cy="54262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60203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A6A8D9-CF97-0199-A2AD-98A5BEE40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D4C9B-FEA2-D3AD-5698-991F49AB1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Useful Links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3D91CF-BF08-8332-1B8C-F44DE84E3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155C8-06EF-4D76-B723-5863044CF28B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9CE8E7-3E39-AAE0-C6B3-65BDB42D7A6A}"/>
              </a:ext>
            </a:extLst>
          </p:cNvPr>
          <p:cNvSpPr txBox="1"/>
          <p:nvPr/>
        </p:nvSpPr>
        <p:spPr>
          <a:xfrm>
            <a:off x="1016275" y="1285727"/>
            <a:ext cx="10360430" cy="73250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600" u="sng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NCFS Resources</a:t>
            </a:r>
            <a:endParaRPr lang="en-US" sz="2600" dirty="0">
              <a:solidFill>
                <a:srgbClr val="0070C0"/>
              </a:solidFill>
            </a:endParaRPr>
          </a:p>
          <a:p>
            <a:r>
              <a:rPr lang="en-US" sz="2600" u="sng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NCFS 2026 Communications</a:t>
            </a:r>
            <a:endParaRPr lang="en-US" sz="2600" u="sng" dirty="0">
              <a:solidFill>
                <a:srgbClr val="0070C0"/>
              </a:solidFill>
            </a:endParaRPr>
          </a:p>
          <a:p>
            <a:r>
              <a:rPr lang="en-US" sz="2600" u="sng" dirty="0">
                <a:solidFill>
                  <a:srgbClr val="0070C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NCFS System Training</a:t>
            </a:r>
            <a:endParaRPr lang="en-US" sz="2600" dirty="0">
              <a:solidFill>
                <a:srgbClr val="0070C0"/>
              </a:solidFill>
            </a:endParaRPr>
          </a:p>
          <a:p>
            <a:r>
              <a:rPr lang="en-US" sz="2600" u="sng" dirty="0">
                <a:solidFill>
                  <a:srgbClr val="0070C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NCFS Gen-11 Reference Links</a:t>
            </a:r>
            <a:endParaRPr lang="en-US" sz="2600" dirty="0">
              <a:solidFill>
                <a:srgbClr val="0070C0"/>
              </a:solidFill>
            </a:endParaRPr>
          </a:p>
          <a:p>
            <a:r>
              <a:rPr lang="en-US" sz="2600" u="sng" dirty="0">
                <a:solidFill>
                  <a:srgbClr val="0070C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NCFS Help Documents</a:t>
            </a:r>
            <a:endParaRPr lang="en-US" sz="2600" u="sng" dirty="0">
              <a:solidFill>
                <a:srgbClr val="0070C0"/>
              </a:solidFill>
            </a:endParaRPr>
          </a:p>
          <a:p>
            <a:r>
              <a:rPr lang="en-US" sz="2600" u="sng" dirty="0">
                <a:hlinkClick r:id="rId9"/>
              </a:rPr>
              <a:t>1099 Information Sessions</a:t>
            </a:r>
            <a:endParaRPr lang="en-US" sz="2600" dirty="0"/>
          </a:p>
          <a:p>
            <a:r>
              <a:rPr lang="en-US" sz="2600" u="sng" dirty="0">
                <a:hlinkClick r:id="rId10"/>
              </a:rPr>
              <a:t>QRG AP-07 Create and Manage Invoices</a:t>
            </a:r>
            <a:endParaRPr lang="en-US" sz="2600" dirty="0"/>
          </a:p>
          <a:p>
            <a:r>
              <a:rPr lang="en-US" sz="2600" u="sng" dirty="0">
                <a:hlinkClick r:id="rId11"/>
              </a:rPr>
              <a:t>QRG AP-41 1099 Zero Dollar Invoices</a:t>
            </a:r>
            <a:endParaRPr lang="en-US" sz="2600" dirty="0"/>
          </a:p>
          <a:p>
            <a:r>
              <a:rPr lang="en-US" sz="2600" u="sng" dirty="0">
                <a:hlinkClick r:id="rId12"/>
              </a:rPr>
              <a:t>QRG AP-42 Printing 1099 Correction Form</a:t>
            </a:r>
            <a:endParaRPr lang="en-US" sz="2600" dirty="0"/>
          </a:p>
          <a:p>
            <a:r>
              <a:rPr lang="en-US" sz="2600" u="sng" dirty="0">
                <a:hlinkClick r:id="rId13"/>
              </a:rPr>
              <a:t>QRG AP-47 Zero Dollar Invoices</a:t>
            </a:r>
            <a:endParaRPr lang="en-US" sz="2600" dirty="0"/>
          </a:p>
          <a:p>
            <a:r>
              <a:rPr lang="en-US" sz="2600" u="sng" dirty="0">
                <a:hlinkClick r:id="rId14"/>
              </a:rPr>
              <a:t>QRG BUD-26 Manage Grant Authorizations in Budgets</a:t>
            </a:r>
            <a:endParaRPr lang="en-US" sz="2600" dirty="0"/>
          </a:p>
          <a:p>
            <a:r>
              <a:rPr lang="en-US" sz="2600" u="sng" dirty="0">
                <a:hlinkClick r:id="rId15"/>
              </a:rPr>
              <a:t>QRG EX-18 Close Unapplied Cash Advances by Employee Reimbursement</a:t>
            </a:r>
            <a:endParaRPr lang="en-US" sz="2600" dirty="0"/>
          </a:p>
          <a:p>
            <a:r>
              <a:rPr lang="en-US" sz="2600" u="sng" dirty="0">
                <a:hlinkClick r:id="rId16"/>
              </a:rPr>
              <a:t>QRG PO-06 View Purchase Orders</a:t>
            </a:r>
            <a:endParaRPr lang="en-US" sz="2600" dirty="0"/>
          </a:p>
          <a:p>
            <a:endParaRPr lang="en-US" sz="2600" dirty="0">
              <a:solidFill>
                <a:srgbClr val="0070C0"/>
              </a:solidFill>
            </a:endParaRPr>
          </a:p>
          <a:p>
            <a:pPr marL="628650" lvl="2"/>
            <a:endParaRPr lang="en-US" sz="2650" dirty="0"/>
          </a:p>
          <a:p>
            <a:pPr marL="628650" lvl="2"/>
            <a:endParaRPr lang="en-US" sz="2650" dirty="0"/>
          </a:p>
          <a:p>
            <a:endParaRPr lang="en-US" sz="2650" i="1" dirty="0"/>
          </a:p>
          <a:p>
            <a:endParaRPr lang="en-US" sz="2650" dirty="0"/>
          </a:p>
        </p:txBody>
      </p:sp>
    </p:spTree>
    <p:extLst>
      <p:ext uri="{BB962C8B-B14F-4D97-AF65-F5344CB8AC3E}">
        <p14:creationId xmlns:p14="http://schemas.microsoft.com/office/powerpoint/2010/main" val="262071318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200EC-FE57-102C-B7BB-AAEAADF669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27965" indent="-227965"/>
            <a:r>
              <a:rPr lang="en-US" sz="2650"/>
              <a:t>Welcome</a:t>
            </a:r>
          </a:p>
          <a:p>
            <a:pPr marL="227965" indent="-227965"/>
            <a:r>
              <a:rPr lang="en-US" sz="2650">
                <a:ea typeface="Calibri" panose="020F0502020204030204"/>
                <a:cs typeface="Calibri" panose="020F0502020204030204"/>
              </a:rPr>
              <a:t>Functional </a:t>
            </a:r>
          </a:p>
          <a:p>
            <a:pPr marL="227965" indent="-227965"/>
            <a:r>
              <a:rPr lang="en-US" sz="2650">
                <a:ea typeface="Calibri" panose="020F0502020204030204"/>
                <a:cs typeface="Calibri" panose="020F0502020204030204"/>
              </a:rPr>
              <a:t>Technical</a:t>
            </a:r>
          </a:p>
          <a:p>
            <a:pPr marL="227965" indent="-227965"/>
            <a:r>
              <a:rPr lang="en-US" sz="2650">
                <a:ea typeface="Calibri" panose="020F0502020204030204"/>
                <a:cs typeface="Calibri" panose="020F0502020204030204"/>
              </a:rPr>
              <a:t>Security</a:t>
            </a:r>
          </a:p>
          <a:p>
            <a:pPr marL="227965" indent="-227965"/>
            <a:r>
              <a:rPr lang="en-US" sz="2650">
                <a:ea typeface="Calibri" panose="020F0502020204030204"/>
                <a:cs typeface="Calibri" panose="020F0502020204030204"/>
              </a:rPr>
              <a:t>Training</a:t>
            </a:r>
          </a:p>
          <a:p>
            <a:pPr marL="227965" indent="-227965"/>
            <a:r>
              <a:rPr lang="en-US" sz="2650">
                <a:ea typeface="Calibri" panose="020F0502020204030204"/>
                <a:cs typeface="Calibri" panose="020F0502020204030204"/>
              </a:rPr>
              <a:t>OCM</a:t>
            </a:r>
          </a:p>
          <a:p>
            <a:pPr marL="227965" indent="-227965"/>
            <a:r>
              <a:rPr lang="en-US" sz="2650">
                <a:ea typeface="Calibri" panose="020F0502020204030204"/>
                <a:cs typeface="Calibri" panose="020F0502020204030204"/>
              </a:rPr>
              <a:t>Closing/Q&amp;A</a:t>
            </a:r>
          </a:p>
          <a:p>
            <a:pPr marL="227965" indent="-227965"/>
            <a:endParaRPr lang="en-US" sz="2650">
              <a:highlight>
                <a:srgbClr val="FFFF00"/>
              </a:highlight>
              <a:ea typeface="Calibri"/>
              <a:cs typeface="Calibri"/>
            </a:endParaRPr>
          </a:p>
          <a:p>
            <a:pPr marL="227965" indent="-227965"/>
            <a:endParaRPr lang="en-US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984349-060F-D228-98FD-7E71A7E0E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155C8-06EF-4D76-B723-5863044CF28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8EA3CF6-BA14-8A7E-F620-A37BCC3CE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56994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C2F060-BBFF-FD9B-A071-A730121C73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BC079-AF3D-836C-A506-A4157091B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What's Next?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F6867C-7B1C-FAA1-162C-938205F04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155C8-06EF-4D76-B723-5863044CF28B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A5D731-31BD-8207-EA18-36787A670813}"/>
              </a:ext>
            </a:extLst>
          </p:cNvPr>
          <p:cNvSpPr txBox="1"/>
          <p:nvPr/>
        </p:nvSpPr>
        <p:spPr>
          <a:xfrm>
            <a:off x="838200" y="1306320"/>
            <a:ext cx="10360430" cy="53937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628650" lvl="1" indent="-457200">
              <a:buFont typeface="Arial" panose="020B0604020202020204" pitchFamily="34" charset="0"/>
              <a:buChar char="•"/>
            </a:pPr>
            <a:r>
              <a:rPr lang="en-US" sz="2650"/>
              <a:t>Next NCFS Insights Session: </a:t>
            </a:r>
            <a:r>
              <a:rPr lang="en-US" sz="2650">
                <a:hlinkClick r:id="rId3"/>
              </a:rPr>
              <a:t>April 1st</a:t>
            </a:r>
            <a:r>
              <a:rPr lang="en-US" sz="2650"/>
              <a:t> at 1pm </a:t>
            </a:r>
            <a:endParaRPr lang="en-US" sz="2650" dirty="0">
              <a:ea typeface="Calibri" panose="020F0502020204030204"/>
              <a:cs typeface="Calibri" panose="020F0502020204030204"/>
            </a:endParaRPr>
          </a:p>
          <a:p>
            <a:pPr marL="628650" lvl="1" indent="-457200">
              <a:buFont typeface="Arial"/>
              <a:buChar char="•"/>
            </a:pPr>
            <a:endParaRPr lang="en-US" sz="2650">
              <a:hlinkClick r:id="rId4"/>
            </a:endParaRPr>
          </a:p>
          <a:p>
            <a:pPr marL="628650" lvl="1" indent="-457200">
              <a:buFont typeface="Arial"/>
              <a:buChar char="•"/>
            </a:pPr>
            <a:r>
              <a:rPr lang="en-US" sz="2650"/>
              <a:t>Upcoming NCFS Information Sessions</a:t>
            </a:r>
            <a:endParaRPr lang="en-US" sz="2650">
              <a:ea typeface="Calibri"/>
              <a:cs typeface="Calibri"/>
            </a:endParaRPr>
          </a:p>
          <a:p>
            <a:pPr marL="628650" lvl="2"/>
            <a:endParaRPr lang="en-US" sz="2650"/>
          </a:p>
          <a:p>
            <a:pPr marL="628650" lvl="1" indent="-457200">
              <a:buFont typeface="Arial"/>
              <a:buChar char="•"/>
            </a:pPr>
            <a:r>
              <a:rPr lang="en-US" sz="2650"/>
              <a:t>NCFS Touchpoints – March/April</a:t>
            </a:r>
            <a:endParaRPr lang="en-US" sz="2650">
              <a:ea typeface="Calibri"/>
              <a:cs typeface="Calibri"/>
            </a:endParaRPr>
          </a:p>
          <a:p>
            <a:pPr marL="628650" lvl="1" indent="-457200">
              <a:buFont typeface="Arial"/>
              <a:buChar char="•"/>
            </a:pPr>
            <a:endParaRPr lang="en-US" sz="2650"/>
          </a:p>
          <a:p>
            <a:pPr marL="628650" lvl="1" indent="-457200">
              <a:buFont typeface="Arial"/>
              <a:buChar char="•"/>
            </a:pPr>
            <a:r>
              <a:rPr lang="en-US" sz="2650"/>
              <a:t>NCFS Newsletter – April</a:t>
            </a:r>
            <a:endParaRPr lang="en-US" sz="2650">
              <a:ea typeface="Calibri"/>
              <a:cs typeface="Calibri"/>
            </a:endParaRPr>
          </a:p>
          <a:p>
            <a:pPr marL="628650" lvl="1" indent="-457200">
              <a:buFont typeface="Arial"/>
              <a:buChar char="•"/>
            </a:pPr>
            <a:endParaRPr lang="en-US" sz="2650"/>
          </a:p>
          <a:p>
            <a:pPr marL="628650" lvl="1" indent="-457200">
              <a:buFont typeface="Arial"/>
              <a:buChar char="•"/>
            </a:pPr>
            <a:r>
              <a:rPr lang="en-US" sz="2650">
                <a:ea typeface="Calibri"/>
                <a:cs typeface="Calibri"/>
              </a:rPr>
              <a:t>ACFR Planning Conferences - May</a:t>
            </a:r>
          </a:p>
          <a:p>
            <a:pPr marL="1085850" lvl="2" indent="-457200">
              <a:buFont typeface="Arial"/>
              <a:buChar char="•"/>
            </a:pPr>
            <a:endParaRPr lang="en-US" sz="2650"/>
          </a:p>
          <a:p>
            <a:pPr marL="628650" lvl="2"/>
            <a:endParaRPr lang="en-US" sz="2650"/>
          </a:p>
          <a:p>
            <a:endParaRPr lang="en-US" sz="2650" i="1"/>
          </a:p>
          <a:p>
            <a:endParaRPr lang="en-US" sz="2650"/>
          </a:p>
        </p:txBody>
      </p:sp>
    </p:spTree>
    <p:extLst>
      <p:ext uri="{BB962C8B-B14F-4D97-AF65-F5344CB8AC3E}">
        <p14:creationId xmlns:p14="http://schemas.microsoft.com/office/powerpoint/2010/main" val="38518533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8C0E61-8BAC-2A5A-C8C6-75A0D03216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8984D-9E09-1C52-F743-3B26AA213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Q&amp;A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072AB2-1A14-3DB0-318D-3BFE33DAC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155C8-06EF-4D76-B723-5863044CF28B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3F0A91-2B89-FF81-6E67-4240BC1CF794}"/>
              </a:ext>
            </a:extLst>
          </p:cNvPr>
          <p:cNvSpPr txBox="1"/>
          <p:nvPr/>
        </p:nvSpPr>
        <p:spPr>
          <a:xfrm>
            <a:off x="1035325" y="1685777"/>
            <a:ext cx="10360430" cy="498598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2650"/>
          </a:p>
          <a:p>
            <a:endParaRPr lang="en-US" sz="2650"/>
          </a:p>
          <a:p>
            <a:endParaRPr lang="en-US" sz="2650"/>
          </a:p>
          <a:p>
            <a:endParaRPr lang="en-US" sz="2650"/>
          </a:p>
          <a:p>
            <a:pPr algn="ctr"/>
            <a:endParaRPr lang="en-US" sz="2650"/>
          </a:p>
          <a:p>
            <a:pPr algn="ctr"/>
            <a:endParaRPr lang="en-US" sz="2650"/>
          </a:p>
          <a:p>
            <a:pPr algn="ctr"/>
            <a:endParaRPr lang="en-US" sz="2650"/>
          </a:p>
          <a:p>
            <a:pPr algn="ctr"/>
            <a:endParaRPr lang="en-US" sz="2650">
              <a:hlinkClick r:id="rId4"/>
            </a:endParaRPr>
          </a:p>
          <a:p>
            <a:pPr algn="ctr"/>
            <a:r>
              <a:rPr lang="en-US" sz="2650">
                <a:hlinkClick r:id="rId4"/>
              </a:rPr>
              <a:t>Give us your feedback!</a:t>
            </a:r>
            <a:endParaRPr lang="en-US" sz="2650"/>
          </a:p>
          <a:p>
            <a:pPr algn="ctr"/>
            <a:endParaRPr lang="en-US" sz="2650"/>
          </a:p>
          <a:p>
            <a:pPr algn="ctr"/>
            <a:r>
              <a:rPr lang="en-US" sz="2650"/>
              <a:t>Contact us: </a:t>
            </a:r>
            <a:r>
              <a:rPr lang="en-US" sz="2650">
                <a:hlinkClick r:id="rId5"/>
              </a:rPr>
              <a:t>ncfs@ncosc.gov</a:t>
            </a:r>
            <a:endParaRPr lang="en-US" sz="2650">
              <a:ea typeface="Calibri"/>
              <a:cs typeface="Calibri"/>
            </a:endParaRPr>
          </a:p>
          <a:p>
            <a:endParaRPr lang="en-US" sz="2650"/>
          </a:p>
        </p:txBody>
      </p:sp>
      <p:pic>
        <p:nvPicPr>
          <p:cNvPr id="5" name="Picture 4" descr="Cup of coffee 3D pattern">
            <a:extLst>
              <a:ext uri="{FF2B5EF4-FFF2-40B4-BE49-F238E27FC236}">
                <a16:creationId xmlns:a16="http://schemas.microsoft.com/office/drawing/2014/main" id="{811F65FA-1861-16F0-4103-54324B032C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5937" y="1686790"/>
            <a:ext cx="2153980" cy="27362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55163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49513DD-0F7D-401E-B1A9-46CF6058B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013" y="380016"/>
            <a:ext cx="10901752" cy="634219"/>
          </a:xfrm>
        </p:spPr>
        <p:txBody>
          <a:bodyPr/>
          <a:lstStyle/>
          <a:p>
            <a:r>
              <a:rPr lang="en-US" dirty="0"/>
              <a:t>NCFS Insights - Presenters</a:t>
            </a:r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8A275E-933A-4220-871D-088652DB6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155C8-06EF-4D76-B723-5863044CF28B}" type="slidenum">
              <a:rPr lang="en-US" smtClean="0"/>
              <a:pPr/>
              <a:t>4</a:t>
            </a:fld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F5D4C61-307A-79DD-C0E0-C80CCF56E52B}"/>
              </a:ext>
            </a:extLst>
          </p:cNvPr>
          <p:cNvGrpSpPr/>
          <p:nvPr/>
        </p:nvGrpSpPr>
        <p:grpSpPr>
          <a:xfrm>
            <a:off x="970013" y="2915151"/>
            <a:ext cx="4556674" cy="1247663"/>
            <a:chOff x="1550321" y="1742356"/>
            <a:chExt cx="4775646" cy="164433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A6B56A4-7703-D52E-74D7-F5EF44F2A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50321" y="1742356"/>
              <a:ext cx="832661" cy="1638153"/>
            </a:xfrm>
            <a:prstGeom prst="rect">
              <a:avLst/>
            </a:prstGeom>
          </p:spPr>
        </p:pic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C331F22-AEBC-E3BC-1500-DCEAFE94B405}"/>
                </a:ext>
              </a:extLst>
            </p:cNvPr>
            <p:cNvGrpSpPr/>
            <p:nvPr/>
          </p:nvGrpSpPr>
          <p:grpSpPr>
            <a:xfrm>
              <a:off x="1592230" y="1753833"/>
              <a:ext cx="4733737" cy="1632856"/>
              <a:chOff x="2042233" y="4132831"/>
              <a:chExt cx="4733737" cy="1632856"/>
            </a:xfrm>
          </p:grpSpPr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9CA1C689-E336-CF9E-BCFD-160C18416335}"/>
                  </a:ext>
                </a:extLst>
              </p:cNvPr>
              <p:cNvSpPr/>
              <p:nvPr/>
            </p:nvSpPr>
            <p:spPr>
              <a:xfrm>
                <a:off x="2042233" y="4132831"/>
                <a:ext cx="4733737" cy="163285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pic>
            <p:nvPicPr>
              <p:cNvPr id="25" name="Picture 8">
                <a:extLst>
                  <a:ext uri="{FF2B5EF4-FFF2-40B4-BE49-F238E27FC236}">
                    <a16:creationId xmlns:a16="http://schemas.microsoft.com/office/drawing/2014/main" id="{A56C9EC7-E3D5-B5B2-35D2-6514A33DE8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20000"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50" b="5650"/>
              <a:stretch/>
            </p:blipFill>
            <p:spPr>
              <a:xfrm>
                <a:off x="2042233" y="4169388"/>
                <a:ext cx="1263002" cy="1554480"/>
              </a:xfrm>
              <a:prstGeom prst="ellipse">
                <a:avLst/>
              </a:prstGeom>
              <a:ln w="38100">
                <a:solidFill>
                  <a:schemeClr val="accent5">
                    <a:lumMod val="50000"/>
                  </a:schemeClr>
                </a:solidFill>
              </a:ln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8A208DA-B864-9206-E8D4-754EC3246B44}"/>
                  </a:ext>
                </a:extLst>
              </p:cNvPr>
              <p:cNvSpPr txBox="1"/>
              <p:nvPr/>
            </p:nvSpPr>
            <p:spPr>
              <a:xfrm>
                <a:off x="3548259" y="4476734"/>
                <a:ext cx="2080086" cy="85181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r>
                  <a:rPr lang="en-US">
                    <a:solidFill>
                      <a:schemeClr val="accent5">
                        <a:lumMod val="50000"/>
                      </a:schemeClr>
                    </a:solidFill>
                  </a:rPr>
                  <a:t>Gwen Earp</a:t>
                </a:r>
              </a:p>
              <a:p>
                <a:r>
                  <a:rPr lang="en-US">
                    <a:solidFill>
                      <a:schemeClr val="accent5">
                        <a:lumMod val="50000"/>
                      </a:schemeClr>
                    </a:solidFill>
                    <a:ea typeface="Calibri"/>
                    <a:cs typeface="Calibri"/>
                  </a:rPr>
                  <a:t>Materials Manager</a:t>
                </a: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4585379-D56B-C238-3F26-9C57A87E0A98}"/>
              </a:ext>
            </a:extLst>
          </p:cNvPr>
          <p:cNvGrpSpPr/>
          <p:nvPr/>
        </p:nvGrpSpPr>
        <p:grpSpPr>
          <a:xfrm>
            <a:off x="6524499" y="2920678"/>
            <a:ext cx="4565336" cy="1245315"/>
            <a:chOff x="646477" y="194866"/>
            <a:chExt cx="5178237" cy="1638153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88D95909-92F3-A74D-C323-2F033670536F}"/>
                </a:ext>
              </a:extLst>
            </p:cNvPr>
            <p:cNvGrpSpPr/>
            <p:nvPr/>
          </p:nvGrpSpPr>
          <p:grpSpPr>
            <a:xfrm>
              <a:off x="646477" y="194866"/>
              <a:ext cx="5178237" cy="1638153"/>
              <a:chOff x="1550321" y="1742356"/>
              <a:chExt cx="5178237" cy="1638153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8F1D0990-92FC-8F57-DE36-B46FC5BB94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50321" y="1742356"/>
                <a:ext cx="832660" cy="1638153"/>
              </a:xfrm>
              <a:prstGeom prst="rect">
                <a:avLst/>
              </a:prstGeom>
            </p:spPr>
          </p:pic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E959D5BE-CFC4-3D46-FE23-B7F75EDD2FCD}"/>
                  </a:ext>
                </a:extLst>
              </p:cNvPr>
              <p:cNvSpPr/>
              <p:nvPr/>
            </p:nvSpPr>
            <p:spPr>
              <a:xfrm>
                <a:off x="1554291" y="1745454"/>
                <a:ext cx="5174267" cy="160904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6C3FFB1-FD3F-8B5B-A8E3-B4784FE4EBF1}"/>
                </a:ext>
              </a:extLst>
            </p:cNvPr>
            <p:cNvSpPr txBox="1"/>
            <p:nvPr/>
          </p:nvSpPr>
          <p:spPr>
            <a:xfrm>
              <a:off x="2368871" y="510893"/>
              <a:ext cx="2065848" cy="850218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n-US">
                  <a:solidFill>
                    <a:schemeClr val="accent5">
                      <a:lumMod val="50000"/>
                    </a:schemeClr>
                  </a:solidFill>
                  <a:cs typeface="Calibri"/>
                </a:rPr>
                <a:t>Darlene Langston</a:t>
              </a:r>
            </a:p>
            <a:p>
              <a:r>
                <a:rPr lang="en-US">
                  <a:solidFill>
                    <a:schemeClr val="accent5">
                      <a:lumMod val="50000"/>
                    </a:schemeClr>
                  </a:solidFill>
                  <a:ea typeface="Calibri"/>
                  <a:cs typeface="Calibri"/>
                </a:rPr>
                <a:t>Finance Manager</a:t>
              </a:r>
            </a:p>
          </p:txBody>
        </p:sp>
        <p:pic>
          <p:nvPicPr>
            <p:cNvPr id="3" name="Picture 5">
              <a:extLst>
                <a:ext uri="{FF2B5EF4-FFF2-40B4-BE49-F238E27FC236}">
                  <a16:creationId xmlns:a16="http://schemas.microsoft.com/office/drawing/2014/main" id="{E82FDDA5-90B0-D954-23EB-102A2082A3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53" b="7253"/>
            <a:stretch/>
          </p:blipFill>
          <p:spPr>
            <a:xfrm>
              <a:off x="687647" y="227779"/>
              <a:ext cx="1395013" cy="1579230"/>
            </a:xfrm>
            <a:prstGeom prst="ellipse">
              <a:avLst/>
            </a:prstGeom>
            <a:ln w="28575">
              <a:solidFill>
                <a:schemeClr val="accent5">
                  <a:lumMod val="50000"/>
                </a:schemeClr>
              </a:solidFill>
            </a:ln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4B2A82E-D3F6-5368-1059-24065B61E5B2}"/>
              </a:ext>
            </a:extLst>
          </p:cNvPr>
          <p:cNvGrpSpPr/>
          <p:nvPr/>
        </p:nvGrpSpPr>
        <p:grpSpPr>
          <a:xfrm>
            <a:off x="970013" y="1316213"/>
            <a:ext cx="4495480" cy="1272957"/>
            <a:chOff x="646477" y="194866"/>
            <a:chExt cx="5192364" cy="1638153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FF5F831-97BC-C031-B3F4-5830607DB59B}"/>
                </a:ext>
              </a:extLst>
            </p:cNvPr>
            <p:cNvGrpSpPr/>
            <p:nvPr/>
          </p:nvGrpSpPr>
          <p:grpSpPr>
            <a:xfrm>
              <a:off x="646477" y="194866"/>
              <a:ext cx="5192364" cy="1638153"/>
              <a:chOff x="1550321" y="1742356"/>
              <a:chExt cx="5192364" cy="1638153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A717DAC1-62D0-AA3C-90D5-5451E3B89C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50321" y="1742356"/>
                <a:ext cx="832661" cy="1638153"/>
              </a:xfrm>
              <a:prstGeom prst="rect">
                <a:avLst/>
              </a:prstGeom>
            </p:spPr>
          </p:pic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E8AF4A42-1963-0A49-F76F-C105EBEC555A}"/>
                  </a:ext>
                </a:extLst>
              </p:cNvPr>
              <p:cNvSpPr/>
              <p:nvPr/>
            </p:nvSpPr>
            <p:spPr>
              <a:xfrm>
                <a:off x="1568418" y="1755659"/>
                <a:ext cx="5174267" cy="160904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4F014A1-3EA9-EEF0-A45D-B043830384D3}"/>
                </a:ext>
              </a:extLst>
            </p:cNvPr>
            <p:cNvSpPr txBox="1"/>
            <p:nvPr/>
          </p:nvSpPr>
          <p:spPr>
            <a:xfrm>
              <a:off x="2387981" y="590596"/>
              <a:ext cx="2754957" cy="831756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n-US">
                  <a:solidFill>
                    <a:schemeClr val="accent5">
                      <a:lumMod val="50000"/>
                    </a:schemeClr>
                  </a:solidFill>
                  <a:cs typeface="Calibri"/>
                </a:rPr>
                <a:t>Lena Andrade</a:t>
              </a:r>
              <a:endParaRPr lang="en-US">
                <a:solidFill>
                  <a:schemeClr val="accent5">
                    <a:lumMod val="50000"/>
                  </a:schemeClr>
                </a:solidFill>
              </a:endParaRPr>
            </a:p>
            <a:p>
              <a:r>
                <a:rPr lang="en-US">
                  <a:solidFill>
                    <a:schemeClr val="accent5">
                      <a:lumMod val="50000"/>
                    </a:schemeClr>
                  </a:solidFill>
                </a:rPr>
                <a:t>NCFS Engagement Lead</a:t>
              </a:r>
              <a:endParaRPr lang="en-US">
                <a:solidFill>
                  <a:schemeClr val="accent5">
                    <a:lumMod val="50000"/>
                  </a:schemeClr>
                </a:solidFill>
                <a:cs typeface="Calibri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73F8AF43-4150-3BE7-8AF5-23F0349854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" r="1492"/>
          <a:stretch/>
        </p:blipFill>
        <p:spPr>
          <a:xfrm>
            <a:off x="979405" y="1332606"/>
            <a:ext cx="1211772" cy="1250337"/>
          </a:xfrm>
          <a:prstGeom prst="flowChartConnector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DAB8AD6-E702-1218-3B1A-6AEE780D2F77}"/>
              </a:ext>
            </a:extLst>
          </p:cNvPr>
          <p:cNvGrpSpPr/>
          <p:nvPr/>
        </p:nvGrpSpPr>
        <p:grpSpPr>
          <a:xfrm>
            <a:off x="1022069" y="4599613"/>
            <a:ext cx="4570964" cy="1317579"/>
            <a:chOff x="1550321" y="1742356"/>
            <a:chExt cx="4790623" cy="173647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D8AB55C-8E63-3054-0464-F8291B2193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50321" y="1742356"/>
              <a:ext cx="832661" cy="1638153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7619F5D-FF6E-F4A4-A9F5-CEBD93D44FF7}"/>
                </a:ext>
              </a:extLst>
            </p:cNvPr>
            <p:cNvGrpSpPr/>
            <p:nvPr/>
          </p:nvGrpSpPr>
          <p:grpSpPr>
            <a:xfrm>
              <a:off x="1592230" y="1753833"/>
              <a:ext cx="4748714" cy="1725000"/>
              <a:chOff x="2042233" y="4132831"/>
              <a:chExt cx="4748714" cy="1725000"/>
            </a:xfrm>
          </p:grpSpPr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7B2D8F70-4249-926B-D495-CC6205E95A87}"/>
                  </a:ext>
                </a:extLst>
              </p:cNvPr>
              <p:cNvSpPr/>
              <p:nvPr/>
            </p:nvSpPr>
            <p:spPr>
              <a:xfrm>
                <a:off x="2042233" y="4132831"/>
                <a:ext cx="4733737" cy="163285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pic>
            <p:nvPicPr>
              <p:cNvPr id="29" name="Picture 8">
                <a:extLst>
                  <a:ext uri="{FF2B5EF4-FFF2-40B4-BE49-F238E27FC236}">
                    <a16:creationId xmlns:a16="http://schemas.microsoft.com/office/drawing/2014/main" id="{20377980-442D-33E5-C6A4-02700837A2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rightnessContrast bright="20000"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897" b="12897"/>
              <a:stretch/>
            </p:blipFill>
            <p:spPr>
              <a:xfrm>
                <a:off x="2042233" y="4169388"/>
                <a:ext cx="1263002" cy="1554480"/>
              </a:xfrm>
              <a:prstGeom prst="ellipse">
                <a:avLst/>
              </a:prstGeom>
              <a:ln w="38100">
                <a:solidFill>
                  <a:schemeClr val="accent5">
                    <a:lumMod val="50000"/>
                  </a:schemeClr>
                </a:solidFill>
              </a:ln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C6BC6B2-81D1-4CCD-ED26-340AB3754459}"/>
                  </a:ext>
                </a:extLst>
              </p:cNvPr>
              <p:cNvSpPr txBox="1"/>
              <p:nvPr/>
            </p:nvSpPr>
            <p:spPr>
              <a:xfrm>
                <a:off x="3673756" y="4275882"/>
                <a:ext cx="3117191" cy="158194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en-US">
                    <a:solidFill>
                      <a:schemeClr val="accent5">
                        <a:lumMod val="50000"/>
                      </a:schemeClr>
                    </a:solidFill>
                  </a:rPr>
                  <a:t>Dawn Parrish</a:t>
                </a:r>
                <a:br>
                  <a:rPr lang="en-US">
                    <a:solidFill>
                      <a:schemeClr val="accent5">
                        <a:lumMod val="50000"/>
                      </a:schemeClr>
                    </a:solidFill>
                  </a:rPr>
                </a:br>
                <a:r>
                  <a:rPr lang="en-US">
                    <a:solidFill>
                      <a:schemeClr val="accent5">
                        <a:lumMod val="50000"/>
                      </a:schemeClr>
                    </a:solidFill>
                  </a:rPr>
                  <a:t>Learning &amp; Development Special Projects Coordinator</a:t>
                </a:r>
                <a:endParaRPr lang="en-US">
                  <a:solidFill>
                    <a:schemeClr val="accent5">
                      <a:lumMod val="50000"/>
                    </a:schemeClr>
                  </a:solidFill>
                  <a:ea typeface="Calibri"/>
                  <a:cs typeface="Calibri"/>
                </a:endParaRPr>
              </a:p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2E9FD55-7BDE-B17B-6042-34BE6170851F}"/>
              </a:ext>
            </a:extLst>
          </p:cNvPr>
          <p:cNvGrpSpPr/>
          <p:nvPr/>
        </p:nvGrpSpPr>
        <p:grpSpPr>
          <a:xfrm>
            <a:off x="6560796" y="1297290"/>
            <a:ext cx="4556674" cy="1247663"/>
            <a:chOff x="1550321" y="1742356"/>
            <a:chExt cx="4775646" cy="1644333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3C1C065-1EF5-BCC1-E282-85AE43A14F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50321" y="1742356"/>
              <a:ext cx="832661" cy="1638153"/>
            </a:xfrm>
            <a:prstGeom prst="rect">
              <a:avLst/>
            </a:prstGeom>
          </p:spPr>
        </p:pic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1536890-AA52-8719-1B08-CE1F94AED66E}"/>
                </a:ext>
              </a:extLst>
            </p:cNvPr>
            <p:cNvGrpSpPr/>
            <p:nvPr/>
          </p:nvGrpSpPr>
          <p:grpSpPr>
            <a:xfrm>
              <a:off x="1592230" y="1753833"/>
              <a:ext cx="4733737" cy="1632856"/>
              <a:chOff x="2042233" y="4132831"/>
              <a:chExt cx="4733737" cy="1632856"/>
            </a:xfrm>
          </p:grpSpPr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AEB834D7-3083-F68E-CEC9-B033DB8950F3}"/>
                  </a:ext>
                </a:extLst>
              </p:cNvPr>
              <p:cNvSpPr/>
              <p:nvPr/>
            </p:nvSpPr>
            <p:spPr>
              <a:xfrm>
                <a:off x="2042233" y="4132831"/>
                <a:ext cx="4733737" cy="163285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pic>
            <p:nvPicPr>
              <p:cNvPr id="39" name="Picture 8">
                <a:extLst>
                  <a:ext uri="{FF2B5EF4-FFF2-40B4-BE49-F238E27FC236}">
                    <a16:creationId xmlns:a16="http://schemas.microsoft.com/office/drawing/2014/main" id="{3DF19FB5-8CD0-0DEA-6C5B-2D460C68A9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rightnessContrast bright="20000"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282" b="13282"/>
              <a:stretch/>
            </p:blipFill>
            <p:spPr>
              <a:xfrm>
                <a:off x="2042233" y="4169388"/>
                <a:ext cx="1263002" cy="1554480"/>
              </a:xfrm>
              <a:prstGeom prst="ellipse">
                <a:avLst/>
              </a:prstGeom>
              <a:ln w="38100">
                <a:solidFill>
                  <a:schemeClr val="accent5">
                    <a:lumMod val="50000"/>
                  </a:schemeClr>
                </a:solidFill>
              </a:ln>
            </p:spPr>
          </p:pic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53758C2C-6DE6-2CD2-657F-B3CEF1FE30A6}"/>
                  </a:ext>
                </a:extLst>
              </p:cNvPr>
              <p:cNvSpPr txBox="1"/>
              <p:nvPr/>
            </p:nvSpPr>
            <p:spPr>
              <a:xfrm>
                <a:off x="3514033" y="4519774"/>
                <a:ext cx="2718041" cy="85181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en-US">
                    <a:solidFill>
                      <a:schemeClr val="accent5">
                        <a:lumMod val="50000"/>
                      </a:schemeClr>
                    </a:solidFill>
                  </a:rPr>
                  <a:t>Frank Newsom</a:t>
                </a:r>
              </a:p>
              <a:p>
                <a:r>
                  <a:rPr lang="en-US">
                    <a:solidFill>
                      <a:schemeClr val="accent5">
                        <a:lumMod val="50000"/>
                      </a:schemeClr>
                    </a:solidFill>
                  </a:rPr>
                  <a:t>Business Systems Analyst</a:t>
                </a:r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E214E01-F13D-15CA-C19C-E53F99B49995}"/>
              </a:ext>
            </a:extLst>
          </p:cNvPr>
          <p:cNvGrpSpPr/>
          <p:nvPr/>
        </p:nvGrpSpPr>
        <p:grpSpPr>
          <a:xfrm>
            <a:off x="6533161" y="4564603"/>
            <a:ext cx="4556674" cy="1247663"/>
            <a:chOff x="1550321" y="1742356"/>
            <a:chExt cx="4775646" cy="164433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4907ABB-9812-8A82-BCEC-6E26D07E3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50321" y="1742356"/>
              <a:ext cx="832661" cy="1638153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D4F8A92-24B8-CCD3-A62A-EB3B9B1D0BDC}"/>
                </a:ext>
              </a:extLst>
            </p:cNvPr>
            <p:cNvGrpSpPr/>
            <p:nvPr/>
          </p:nvGrpSpPr>
          <p:grpSpPr>
            <a:xfrm>
              <a:off x="1592230" y="1753833"/>
              <a:ext cx="4733737" cy="1632856"/>
              <a:chOff x="2042233" y="4132831"/>
              <a:chExt cx="4733737" cy="1632856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A0C4082F-7FA5-4255-054A-A2C18CEC0026}"/>
                  </a:ext>
                </a:extLst>
              </p:cNvPr>
              <p:cNvSpPr/>
              <p:nvPr/>
            </p:nvSpPr>
            <p:spPr>
              <a:xfrm>
                <a:off x="2042233" y="4132831"/>
                <a:ext cx="4733737" cy="163285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EB1F3DE-5BB7-312F-4C3D-A7C5CACE8FF7}"/>
                  </a:ext>
                </a:extLst>
              </p:cNvPr>
              <p:cNvSpPr txBox="1"/>
              <p:nvPr/>
            </p:nvSpPr>
            <p:spPr>
              <a:xfrm>
                <a:off x="3548259" y="4476734"/>
                <a:ext cx="1923641" cy="85181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r>
                  <a:rPr lang="en-US">
                    <a:solidFill>
                      <a:schemeClr val="accent5">
                        <a:lumMod val="50000"/>
                      </a:schemeClr>
                    </a:solidFill>
                  </a:rPr>
                  <a:t>Thurman Ross</a:t>
                </a:r>
              </a:p>
              <a:p>
                <a:r>
                  <a:rPr lang="en-US">
                    <a:solidFill>
                      <a:schemeClr val="accent5">
                        <a:lumMod val="50000"/>
                      </a:schemeClr>
                    </a:solidFill>
                    <a:ea typeface="Calibri"/>
                    <a:cs typeface="Calibri"/>
                  </a:rPr>
                  <a:t>Security Manager</a:t>
                </a:r>
              </a:p>
            </p:txBody>
          </p:sp>
        </p:grp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8852D819-5709-7BC2-716A-B0674A995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495" y="4559914"/>
            <a:ext cx="1171575" cy="123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91733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A0A512-A06D-71E7-74C5-3764F7A188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2087C-A882-5346-164F-3C31CF64D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Icebreaker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722E56-946B-EF1F-CDFA-6C4998B5C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155C8-06EF-4D76-B723-5863044CF28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0980CB-09A9-917D-F92E-4D0C3419EA8A}"/>
              </a:ext>
            </a:extLst>
          </p:cNvPr>
          <p:cNvSpPr txBox="1"/>
          <p:nvPr/>
        </p:nvSpPr>
        <p:spPr>
          <a:xfrm>
            <a:off x="1138072" y="1427107"/>
            <a:ext cx="9543642" cy="16927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600" b="1">
                <a:ea typeface="Calibri"/>
                <a:cs typeface="Calibri"/>
              </a:rPr>
              <a:t>Polling Question:</a:t>
            </a:r>
            <a:br>
              <a:rPr lang="en-US" sz="2600" b="1">
                <a:ea typeface="Calibri"/>
                <a:cs typeface="Calibri"/>
              </a:rPr>
            </a:br>
            <a:r>
              <a:rPr lang="en-US" sz="2600">
                <a:ea typeface="Calibri"/>
                <a:cs typeface="Calibri"/>
              </a:rPr>
              <a:t> </a:t>
            </a:r>
            <a:endParaRPr lang="en-US" sz="2600"/>
          </a:p>
          <a:p>
            <a:r>
              <a:rPr lang="en-US" sz="2600">
                <a:ea typeface="Calibri"/>
                <a:cs typeface="Calibri"/>
              </a:rPr>
              <a:t>Have you had the opportunity to visit the NCFS 2026 Communications web page for a list of communications that have gone out this year?</a:t>
            </a:r>
            <a:endParaRPr lang="en-US" sz="26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69310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499DD0-63E6-83E2-2D42-F9E538674B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F9FCE-0ABC-D1E2-85C6-B951D540D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NCFS 2026 Communications Page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CD56F8-4087-AD56-8703-FA0C00229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155C8-06EF-4D76-B723-5863044CF28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6E8A4B-D0E1-64EE-C754-1EC4540B2E72}"/>
              </a:ext>
            </a:extLst>
          </p:cNvPr>
          <p:cNvSpPr txBox="1"/>
          <p:nvPr/>
        </p:nvSpPr>
        <p:spPr>
          <a:xfrm>
            <a:off x="1056538" y="1126879"/>
            <a:ext cx="9543642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2400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pic>
        <p:nvPicPr>
          <p:cNvPr id="6" name="Picture 5" descr="Text&#10;&#10;AI-generated content may be incorrect.">
            <a:extLst>
              <a:ext uri="{FF2B5EF4-FFF2-40B4-BE49-F238E27FC236}">
                <a16:creationId xmlns:a16="http://schemas.microsoft.com/office/drawing/2014/main" id="{67D76C44-6ED9-81BF-5C10-88724B8258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1849" y="1126879"/>
            <a:ext cx="5576531" cy="55402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68154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134115-D9B4-2A49-A86B-F0C5F2A34A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4AF745-E2D6-AB17-3B13-4A5E9E2EE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155C8-06EF-4D76-B723-5863044CF28B}" type="slidenum">
              <a:rPr kumimoji="0" lang="en-US" sz="1333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3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6669B47-BBF2-AD8C-EB2F-1E22B638028B}"/>
              </a:ext>
            </a:extLst>
          </p:cNvPr>
          <p:cNvSpPr txBox="1"/>
          <p:nvPr/>
        </p:nvSpPr>
        <p:spPr>
          <a:xfrm>
            <a:off x="2532081" y="5225273"/>
            <a:ext cx="6993082" cy="1332358"/>
          </a:xfrm>
          <a:prstGeom prst="rect">
            <a:avLst/>
          </a:prstGeom>
          <a:noFill/>
        </p:spPr>
        <p:txBody>
          <a:bodyPr wrap="square" lIns="91440" tIns="45720" rIns="91440" bIns="4572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North Carolina Financial System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NC Office of the State Controller - OSC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8B2E513-83B8-EA73-A80C-4122ADA71130}"/>
              </a:ext>
            </a:extLst>
          </p:cNvPr>
          <p:cNvCxnSpPr/>
          <p:nvPr/>
        </p:nvCxnSpPr>
        <p:spPr>
          <a:xfrm>
            <a:off x="1864445" y="5035225"/>
            <a:ext cx="8766928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0CE14A03-F776-A3E5-738D-6B2F1609ED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7782" y="132791"/>
            <a:ext cx="2007158" cy="8739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65734C-DEF6-A372-8F27-2C34A0C3A2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9873" y="5841206"/>
            <a:ext cx="1943100" cy="8477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2A4CEC7-B23C-F1F9-A694-662CAF76FC16}"/>
              </a:ext>
            </a:extLst>
          </p:cNvPr>
          <p:cNvSpPr txBox="1"/>
          <p:nvPr/>
        </p:nvSpPr>
        <p:spPr>
          <a:xfrm>
            <a:off x="3887571" y="3882084"/>
            <a:ext cx="428885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D91232-AD66-49D1-FD29-7F5BE304E430}"/>
              </a:ext>
            </a:extLst>
          </p:cNvPr>
          <p:cNvSpPr txBox="1"/>
          <p:nvPr/>
        </p:nvSpPr>
        <p:spPr>
          <a:xfrm>
            <a:off x="3447625" y="4251416"/>
            <a:ext cx="4991121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Frank Newsom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0070C0">
                    <a:lumMod val="50000"/>
                  </a:srgbClr>
                </a:solidFill>
                <a:latin typeface="Calibri" panose="020F0502020204030204"/>
                <a:cs typeface="Calibri"/>
              </a:rPr>
              <a:t>Business Systems Analyst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70C0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7CAB9A-4D5A-6184-C3D5-56A2BF822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014" y="356679"/>
            <a:ext cx="10969101" cy="634219"/>
          </a:xfrm>
        </p:spPr>
        <p:txBody>
          <a:bodyPr/>
          <a:lstStyle/>
          <a:p>
            <a:r>
              <a:rPr lang="en-US" dirty="0"/>
              <a:t>Fixed Assets Inquiry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E8E91E-33E0-7421-3677-B4E235A77A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29" b="11329"/>
          <a:stretch/>
        </p:blipFill>
        <p:spPr>
          <a:xfrm>
            <a:off x="4830479" y="1796878"/>
            <a:ext cx="2225414" cy="22942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29498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DD59DA-22B2-7051-5983-48446DE700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0102C1-8D5A-9BA2-BE54-15B4526BA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155C8-06EF-4D76-B723-5863044CF28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ACBFD1-CC4A-46DD-2A81-0C23CFED3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74323" cy="634219"/>
          </a:xfrm>
        </p:spPr>
        <p:txBody>
          <a:bodyPr/>
          <a:lstStyle/>
          <a:p>
            <a:r>
              <a:rPr lang="en-US" dirty="0"/>
              <a:t>Advanced Search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0807CA-6F0A-B0F7-ED1C-7EF762E6F2F6}"/>
              </a:ext>
            </a:extLst>
          </p:cNvPr>
          <p:cNvSpPr txBox="1"/>
          <p:nvPr/>
        </p:nvSpPr>
        <p:spPr>
          <a:xfrm>
            <a:off x="699318" y="999344"/>
            <a:ext cx="10974323" cy="2301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marR="0" lvl="1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2650" dirty="0">
                <a:ea typeface="Calibri"/>
                <a:cs typeface="Calibri"/>
              </a:rPr>
              <a:t>Toggle Basic or Advanced Search by clicking the Advanced or Basic button</a:t>
            </a:r>
          </a:p>
          <a:p>
            <a:pPr marL="800100" marR="0" lvl="1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2650" dirty="0">
                <a:ea typeface="Calibri"/>
                <a:cs typeface="Calibri"/>
              </a:rPr>
              <a:t>Advanced search enables more inquiry actions and fields</a:t>
            </a:r>
          </a:p>
          <a:p>
            <a:pPr marL="800100" marR="0" lvl="1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2650" dirty="0">
                <a:ea typeface="Calibri"/>
                <a:cs typeface="Calibri"/>
              </a:rPr>
              <a:t>Advanced setting can be saved as default inquiry view</a:t>
            </a:r>
          </a:p>
          <a:p>
            <a:pPr marL="800100" marR="0" lvl="1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en-US" sz="2000" kern="10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431AF1A9-2868-6F00-6CFE-A4E387F4BF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2666" y="3027248"/>
            <a:ext cx="5966667" cy="346562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4311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DA5CA4-6ECC-0874-4A56-2FDA7F2138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1F90A0-F4C5-4938-FF50-42E8B78DA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155C8-06EF-4D76-B723-5863044CF28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5430CF-4991-A7CD-8134-553EC3323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74323" cy="634219"/>
          </a:xfrm>
        </p:spPr>
        <p:txBody>
          <a:bodyPr/>
          <a:lstStyle/>
          <a:p>
            <a:r>
              <a:rPr lang="en-US" dirty="0"/>
              <a:t>Adding Search Parameters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B05FB0-9930-E96E-81CF-B1EFAFE28C5A}"/>
              </a:ext>
            </a:extLst>
          </p:cNvPr>
          <p:cNvSpPr txBox="1"/>
          <p:nvPr/>
        </p:nvSpPr>
        <p:spPr>
          <a:xfrm>
            <a:off x="838200" y="1093129"/>
            <a:ext cx="5516540" cy="5584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2650" dirty="0">
                <a:ea typeface="Calibri"/>
                <a:cs typeface="Calibri"/>
              </a:rPr>
              <a:t>Use the Add Field list to include more search parameters</a:t>
            </a:r>
          </a:p>
          <a:p>
            <a:pPr marL="34290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en-US" sz="2650" dirty="0">
              <a:ea typeface="Calibri"/>
              <a:cs typeface="Calibri"/>
            </a:endParaRPr>
          </a:p>
          <a:p>
            <a:pPr marL="34290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2650" dirty="0">
                <a:ea typeface="Calibri"/>
                <a:cs typeface="Calibri"/>
              </a:rPr>
              <a:t>Most details on an asset can be searched for</a:t>
            </a:r>
          </a:p>
          <a:p>
            <a:pPr marL="34290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en-US" sz="2650" dirty="0">
              <a:ea typeface="Calibri"/>
              <a:cs typeface="Calibri"/>
            </a:endParaRPr>
          </a:p>
          <a:p>
            <a:pPr marL="34290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2650" dirty="0">
                <a:ea typeface="Calibri"/>
                <a:cs typeface="Calibri"/>
              </a:rPr>
              <a:t>Remove previously added fields by clicking the “x” next to it</a:t>
            </a:r>
          </a:p>
          <a:p>
            <a:pPr marL="800100" lvl="1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2650" dirty="0">
                <a:ea typeface="Calibri"/>
                <a:cs typeface="Calibri"/>
              </a:rPr>
              <a:t>Default fields cannot be removed</a:t>
            </a:r>
          </a:p>
          <a:p>
            <a:pPr marL="800100" lvl="1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en-US" sz="2650" dirty="0">
              <a:ea typeface="Calibri"/>
              <a:cs typeface="Calibri"/>
            </a:endParaRPr>
          </a:p>
          <a:p>
            <a:pPr marL="800100" lvl="1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en-US" sz="2000" kern="100"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Graphical user interface, table&#10;&#10;AI-generated content may be incorrect.">
            <a:extLst>
              <a:ext uri="{FF2B5EF4-FFF2-40B4-BE49-F238E27FC236}">
                <a16:creationId xmlns:a16="http://schemas.microsoft.com/office/drawing/2014/main" id="{5060BBBF-9530-554A-FEBC-49D6D4EE5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4740" y="1328363"/>
            <a:ext cx="5465118" cy="460311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181483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2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ffice Theme">
  <a:themeElements>
    <a:clrScheme name="Custom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E328B"/>
      </a:accent1>
      <a:accent2>
        <a:srgbClr val="972200"/>
      </a:accent2>
      <a:accent3>
        <a:srgbClr val="449E46"/>
      </a:accent3>
      <a:accent4>
        <a:srgbClr val="FAD803"/>
      </a:accent4>
      <a:accent5>
        <a:srgbClr val="0070C0"/>
      </a:accent5>
      <a:accent6>
        <a:srgbClr val="98CB3A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FS_Template_FINAL" id="{7D49D150-7792-402F-921A-D4112A88735A}" vid="{8C3F12D2-67B9-4719-87CF-9AA30E2EF7F4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Custom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E328B"/>
      </a:accent1>
      <a:accent2>
        <a:srgbClr val="972200"/>
      </a:accent2>
      <a:accent3>
        <a:srgbClr val="449E46"/>
      </a:accent3>
      <a:accent4>
        <a:srgbClr val="FAD803"/>
      </a:accent4>
      <a:accent5>
        <a:srgbClr val="0070C0"/>
      </a:accent5>
      <a:accent6>
        <a:srgbClr val="98CB3A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FS Portal Naming Contest" id="{D63A938A-2CC1-4E51-8013-979E14F54E34}" vid="{19FDFDBE-DD94-41AF-8999-FAF6340CB8EA}"/>
    </a:ext>
  </a:extLst>
</a:theme>
</file>

<file path=ppt/theme/theme4.xml><?xml version="1.0" encoding="utf-8"?>
<a:theme xmlns:a="http://schemas.openxmlformats.org/drawingml/2006/main" name="3_Office Theme">
  <a:themeElements>
    <a:clrScheme name="Custom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E328B"/>
      </a:accent1>
      <a:accent2>
        <a:srgbClr val="972200"/>
      </a:accent2>
      <a:accent3>
        <a:srgbClr val="449E46"/>
      </a:accent3>
      <a:accent4>
        <a:srgbClr val="FAD803"/>
      </a:accent4>
      <a:accent5>
        <a:srgbClr val="0070C0"/>
      </a:accent5>
      <a:accent6>
        <a:srgbClr val="98CB3A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FS_Template_FINAL" id="{711A3E18-2229-4062-B693-93773C9F3570}" vid="{D04656D6-CC52-4751-B34D-F0BE9F61827F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563f23cf-f5d7-460c-8da3-480e214b7c18" xsi:nil="true"/>
    <_ip_UnifiedCompliancePolicyProperties xmlns="563f23cf-f5d7-460c-8da3-480e214b7c18" xsi:nil="true"/>
    <SpecStatus xmlns="7db17633-6ab9-4c77-a901-7160f9eb8959" xsi:nil="true"/>
    <lcf76f155ced4ddcb4097134ff3c332f xmlns="7db17633-6ab9-4c77-a901-7160f9eb8959">
      <Terms xmlns="http://schemas.microsoft.com/office/infopath/2007/PartnerControls"/>
    </lcf76f155ced4ddcb4097134ff3c332f>
    <TaxCatchAll xmlns="563f23cf-f5d7-460c-8da3-480e214b7c18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CFA4F08ADB9124B980220F50EFDEE06" ma:contentTypeVersion="26" ma:contentTypeDescription="Create a new document." ma:contentTypeScope="" ma:versionID="2499be5c2e8f42dd0f6c0efbc9ef17c5">
  <xsd:schema xmlns:xsd="http://www.w3.org/2001/XMLSchema" xmlns:xs="http://www.w3.org/2001/XMLSchema" xmlns:p="http://schemas.microsoft.com/office/2006/metadata/properties" xmlns:ns2="7db17633-6ab9-4c77-a901-7160f9eb8959" xmlns:ns3="563f23cf-f5d7-460c-8da3-480e214b7c18" targetNamespace="http://schemas.microsoft.com/office/2006/metadata/properties" ma:root="true" ma:fieldsID="59b36d0a26a5ab2021d88856669c1bfd" ns2:_="" ns3:_="">
    <xsd:import namespace="7db17633-6ab9-4c77-a901-7160f9eb8959"/>
    <xsd:import namespace="563f23cf-f5d7-460c-8da3-480e214b7c18"/>
    <xsd:element name="properties">
      <xsd:complexType>
        <xsd:sequence>
          <xsd:element name="documentManagement">
            <xsd:complexType>
              <xsd:all>
                <xsd:element ref="ns2:SpecStatus" minOccurs="0"/>
                <xsd:element ref="ns3:SharedWithUsers" minOccurs="0"/>
                <xsd:element ref="ns3:SharedWithDetails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_ip_UnifiedCompliancePolicyProperties" minOccurs="0"/>
                <xsd:element ref="ns3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b17633-6ab9-4c77-a901-7160f9eb8959" elementFormDefault="qualified">
    <xsd:import namespace="http://schemas.microsoft.com/office/2006/documentManagement/types"/>
    <xsd:import namespace="http://schemas.microsoft.com/office/infopath/2007/PartnerControls"/>
    <xsd:element name="SpecStatus" ma:index="6" nillable="true" ma:displayName="Spec Status" ma:description="Spec Status" ma:format="Dropdown" ma:internalName="SpecStatus" ma:readOnly="false">
      <xsd:simpleType>
        <xsd:restriction base="dms:Choice">
          <xsd:enumeration value="Func Spec"/>
          <xsd:enumeration value="Tech Spec"/>
          <xsd:enumeration value="Build"/>
          <xsd:enumeration value="Accepted"/>
        </xsd:restriction>
      </xsd:simple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d73cfa9a-e889-43e5-9e7e-099e1654cb8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3f23cf-f5d7-460c-8da3-480e214b7c18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Shared With" ma:SearchPeopleOnly="false" ma:SharePointGroup="0" ma:internalName="SharedWithUsers" ma:readOnly="tru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2e74514b-3e93-461d-971a-765a50073c67}" ma:internalName="TaxCatchAll" ma:showField="CatchAllData" ma:web="563f23cf-f5d7-460c-8da3-480e214b7c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_ip_UnifiedCompliancePolicyProperties" ma:index="24" nillable="true" ma:displayName="Unified Compliance Policy Properties" ma:internalName="_ip_UnifiedCompliancePolicyProperties" ma:readOnly="false">
      <xsd:simpleType>
        <xsd:restriction base="dms:Note"/>
      </xsd:simpleType>
    </xsd:element>
    <xsd:element name="_ip_UnifiedCompliancePolicyUIAction" ma:index="25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7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customXsn xmlns="http://schemas.microsoft.com/office/2006/metadata/customXsn">
  <xsnLocation/>
  <cached>True</cached>
  <openByDefault>True</openByDefault>
  <xsnScope/>
</customXsn>
</file>

<file path=customXml/itemProps1.xml><?xml version="1.0" encoding="utf-8"?>
<ds:datastoreItem xmlns:ds="http://schemas.openxmlformats.org/officeDocument/2006/customXml" ds:itemID="{B0A58BFD-D85A-4ADE-B62F-A3F5667216B0}">
  <ds:schemaRefs>
    <ds:schemaRef ds:uri="http://purl.org/dc/elements/1.1/"/>
    <ds:schemaRef ds:uri="http://schemas.microsoft.com/office/2006/metadata/properties"/>
    <ds:schemaRef ds:uri="563f23cf-f5d7-460c-8da3-480e214b7c18"/>
    <ds:schemaRef ds:uri="http://www.w3.org/XML/1998/namespace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7db17633-6ab9-4c77-a901-7160f9eb8959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D1CE7F15-6DE0-4E85-96D3-36EB5EB1B74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B02B9B5-0C2A-4312-9613-933061D1E1B9}">
  <ds:schemaRefs>
    <ds:schemaRef ds:uri="563f23cf-f5d7-460c-8da3-480e214b7c18"/>
    <ds:schemaRef ds:uri="7db17633-6ab9-4c77-a901-7160f9eb89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55E2A67D-AE2D-4ACD-B962-2FC7CE15A82A}">
  <ds:schemaRefs>
    <ds:schemaRef ds:uri="http://schemas.microsoft.com/office/2006/metadata/customXs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NCFS_Template_FINAL</Template>
  <TotalTime>3</TotalTime>
  <Words>1011</Words>
  <Application>Microsoft Office PowerPoint</Application>
  <PresentationFormat>Widescreen</PresentationFormat>
  <Paragraphs>256</Paragraphs>
  <Slides>31</Slides>
  <Notes>23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3" baseType="lpstr">
      <vt:lpstr>Aptos</vt:lpstr>
      <vt:lpstr>Arial</vt:lpstr>
      <vt:lpstr>Arial,Sans-Serif</vt:lpstr>
      <vt:lpstr>Calibri</vt:lpstr>
      <vt:lpstr>Calibri Light</vt:lpstr>
      <vt:lpstr>Century Gothic</vt:lpstr>
      <vt:lpstr>Wingdings</vt:lpstr>
      <vt:lpstr>1_Office Theme</vt:lpstr>
      <vt:lpstr>Custom Design</vt:lpstr>
      <vt:lpstr>1_Office Theme</vt:lpstr>
      <vt:lpstr>3_Office Theme</vt:lpstr>
      <vt:lpstr>think-cell Slide</vt:lpstr>
      <vt:lpstr>NCFS Insights</vt:lpstr>
      <vt:lpstr>Welcome</vt:lpstr>
      <vt:lpstr>Agenda</vt:lpstr>
      <vt:lpstr>NCFS Insights - Presenters</vt:lpstr>
      <vt:lpstr>Icebreaker</vt:lpstr>
      <vt:lpstr>NCFS 2026 Communications Page</vt:lpstr>
      <vt:lpstr>Fixed Assets Inquiry</vt:lpstr>
      <vt:lpstr>Advanced Search</vt:lpstr>
      <vt:lpstr>Adding Search Parameters</vt:lpstr>
      <vt:lpstr>Inquiry Field Modifier</vt:lpstr>
      <vt:lpstr>Using Wildcards</vt:lpstr>
      <vt:lpstr>Editing your Inquiry View</vt:lpstr>
      <vt:lpstr>Saving Common Searches</vt:lpstr>
      <vt:lpstr>1099 Updates</vt:lpstr>
      <vt:lpstr>1099 Reminders</vt:lpstr>
      <vt:lpstr>QRG Updates</vt:lpstr>
      <vt:lpstr>New Life to Date Budget Role for Grants</vt:lpstr>
      <vt:lpstr>Grants: Life to Date Budgeting</vt:lpstr>
      <vt:lpstr>Grants: NC Cash Basis - Project Life to Date Balances Report (RPT-RTR-003)</vt:lpstr>
      <vt:lpstr>Grants: NC Life to Date Data for Grants Report (BD701F) (RPT-GM-011)</vt:lpstr>
      <vt:lpstr>Security Updates</vt:lpstr>
      <vt:lpstr>OCI IAM Upgrade</vt:lpstr>
      <vt:lpstr>NCFS Training</vt:lpstr>
      <vt:lpstr>Training Updates</vt:lpstr>
      <vt:lpstr>Organizational Change Management</vt:lpstr>
      <vt:lpstr>NCFS Touchpoints</vt:lpstr>
      <vt:lpstr>March Functional Calendar</vt:lpstr>
      <vt:lpstr> April 2026 Functional Calendar </vt:lpstr>
      <vt:lpstr>Useful Links</vt:lpstr>
      <vt:lpstr>What's Next?</vt:lpstr>
      <vt:lpstr>Q&amp;A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R1 User Change Readiness Survey</dc:title>
  <dc:creator>Bosman, Kelli</dc:creator>
  <cp:lastModifiedBy>Jan Prevo</cp:lastModifiedBy>
  <cp:revision>3</cp:revision>
  <dcterms:created xsi:type="dcterms:W3CDTF">2020-11-18T19:08:20Z</dcterms:created>
  <dcterms:modified xsi:type="dcterms:W3CDTF">2026-03-04T11:55:32Z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0x0101007CFA4F08ADB9124B980220F50EFDEE06</vt:lpwstr>
  </property>
  <property fmtid="{D5CDD505-2E9C-101B-9397-08002B2CF9AE}" pid="3" name="_dlc_DocIdItemGuid">
    <vt:lpwstr>0bdb9aa9-1e67-44e0-a0d7-e25815919b2c</vt:lpwstr>
  </property>
  <property fmtid="{D5CDD505-2E9C-101B-9397-08002B2CF9AE}" pid="4" name="ArticulateGUID">
    <vt:lpwstr>0C8C4131-24D3-4909-A5E0-7472A64E5B91</vt:lpwstr>
  </property>
  <property fmtid="{D5CDD505-2E9C-101B-9397-08002B2CF9AE}" pid="5" name="ArticulatePath">
    <vt:lpwstr>Transfer Order Clarification Supporting Documentation</vt:lpwstr>
  </property>
  <property fmtid="{D5CDD505-2E9C-101B-9397-08002B2CF9AE}" pid="6" name="MediaServiceImageTags">
    <vt:lpwstr/>
  </property>
  <property fmtid="{D5CDD505-2E9C-101B-9397-08002B2CF9AE}" pid="7" name="MSIP_Label_8cf4a652-f7e0-491e-8e13-44afaf9aeba3_Enabled">
    <vt:lpwstr>true</vt:lpwstr>
  </property>
  <property fmtid="{D5CDD505-2E9C-101B-9397-08002B2CF9AE}" pid="8" name="MSIP_Label_8cf4a652-f7e0-491e-8e13-44afaf9aeba3_Method">
    <vt:lpwstr>Standard</vt:lpwstr>
  </property>
  <property fmtid="{D5CDD505-2E9C-101B-9397-08002B2CF9AE}" pid="9" name="MSIP_Label_8cf4a652-f7e0-491e-8e13-44afaf9aeba3_Name">
    <vt:lpwstr>Anyone</vt:lpwstr>
  </property>
  <property fmtid="{D5CDD505-2E9C-101B-9397-08002B2CF9AE}" pid="10" name="MSIP_Label_8cf4a652-f7e0-491e-8e13-44afaf9aeba3_SiteId">
    <vt:lpwstr>a1f43f48-54fe-433f-9378-968b45bc6665</vt:lpwstr>
  </property>
  <property fmtid="{D5CDD505-2E9C-101B-9397-08002B2CF9AE}" pid="11" name="MSIP_Label_8cf4a652-f7e0-491e-8e13-44afaf9aeba3_ActionId">
    <vt:lpwstr>8ee7aa86-4aac-4d3b-8e48-afbf99d6900b</vt:lpwstr>
  </property>
  <property fmtid="{D5CDD505-2E9C-101B-9397-08002B2CF9AE}" pid="12" name="MSIP_Label_8cf4a652-f7e0-491e-8e13-44afaf9aeba3_ContentBits">
    <vt:lpwstr>0</vt:lpwstr>
  </property>
  <property fmtid="{D5CDD505-2E9C-101B-9397-08002B2CF9AE}" pid="13" name="MSIP_Label_8cf4a652-f7e0-491e-8e13-44afaf9aeba3_Tag">
    <vt:lpwstr>10, 3, 0, 2</vt:lpwstr>
  </property>
  <property fmtid="{D5CDD505-2E9C-101B-9397-08002B2CF9AE}" pid="14" name="MSIP_Label_8cf4a652-f7e0-491e-8e13-44afaf9aeba3_SetDate">
    <vt:lpwstr>2026-03-02T14:06:44Z</vt:lpwstr>
  </property>
</Properties>
</file>