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1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  <p:sldMasterId id="2147483673" r:id="rId6"/>
  </p:sldMasterIdLst>
  <p:notesMasterIdLst>
    <p:notesMasterId r:id="rId47"/>
  </p:notesMasterIdLst>
  <p:sldIdLst>
    <p:sldId id="4291" r:id="rId7"/>
    <p:sldId id="4296" r:id="rId8"/>
    <p:sldId id="4311" r:id="rId9"/>
    <p:sldId id="4315" r:id="rId10"/>
    <p:sldId id="4374" r:id="rId11"/>
    <p:sldId id="4320" r:id="rId12"/>
    <p:sldId id="4377" r:id="rId13"/>
    <p:sldId id="4369" r:id="rId14"/>
    <p:sldId id="4329" r:id="rId15"/>
    <p:sldId id="4368" r:id="rId16"/>
    <p:sldId id="4403" r:id="rId17"/>
    <p:sldId id="4404" r:id="rId18"/>
    <p:sldId id="4365" r:id="rId19"/>
    <p:sldId id="4375" r:id="rId20"/>
    <p:sldId id="4352" r:id="rId21"/>
    <p:sldId id="4381" r:id="rId22"/>
    <p:sldId id="4382" r:id="rId23"/>
    <p:sldId id="4348" r:id="rId24"/>
    <p:sldId id="4366" r:id="rId25"/>
    <p:sldId id="4376" r:id="rId26"/>
    <p:sldId id="4405" r:id="rId27"/>
    <p:sldId id="4389" r:id="rId28"/>
    <p:sldId id="4390" r:id="rId29"/>
    <p:sldId id="4385" r:id="rId30"/>
    <p:sldId id="4387" r:id="rId31"/>
    <p:sldId id="4395" r:id="rId32"/>
    <p:sldId id="4391" r:id="rId33"/>
    <p:sldId id="4392" r:id="rId34"/>
    <p:sldId id="4394" r:id="rId35"/>
    <p:sldId id="4401" r:id="rId36"/>
    <p:sldId id="4396" r:id="rId37"/>
    <p:sldId id="4397" r:id="rId38"/>
    <p:sldId id="4398" r:id="rId39"/>
    <p:sldId id="4399" r:id="rId40"/>
    <p:sldId id="4400" r:id="rId41"/>
    <p:sldId id="4402" r:id="rId42"/>
    <p:sldId id="4345" r:id="rId43"/>
    <p:sldId id="4340" r:id="rId44"/>
    <p:sldId id="4379" r:id="rId45"/>
    <p:sldId id="4380" r:id="rId46"/>
  </p:sldIdLst>
  <p:sldSz cx="12192000" cy="6858000"/>
  <p:notesSz cx="6858000" cy="9144000"/>
  <p:custDataLst>
    <p:tags r:id="rId4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3F33246-ECC7-C865-68FE-E434F8A3A64D}" name="Taylor Brumbeloe" initials="TB" userId="S::taylor.brumbeloe@ncosc.gov::99848075-0e08-4b90-82f6-9f892778f08b" providerId="AD"/>
  <p188:author id="{192D196E-ECE6-4E6E-86A1-64861800E523}" name="Frank Newsom" initials="FN" userId="S::Frank.Newsom@ncosc.gov::ad68d3cd-c08c-4937-a778-120681219286" providerId="AD"/>
  <p188:author id="{D0C2BECF-410D-4987-EAEF-28990FD44FF9}" name="Newsom, Frank" initials="NF" userId="S::Frank.Newsom@osc.nc.gov::43263cff-9d6c-4aab-839d-9e2757de01a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loyd, David R" initials="LDR" lastIdx="23" clrIdx="0">
    <p:extLst>
      <p:ext uri="{19B8F6BF-5375-455C-9EA6-DF929625EA0E}">
        <p15:presenceInfo xmlns:p15="http://schemas.microsoft.com/office/powerpoint/2012/main" userId="Lloyd, David 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B7C"/>
    <a:srgbClr val="F8F8F8"/>
    <a:srgbClr val="0033CC"/>
    <a:srgbClr val="DED5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notesMaster" Target="notesMasters/notesMaster1.xml"/><Relationship Id="rId50" Type="http://schemas.openxmlformats.org/officeDocument/2006/relationships/presProps" Target="presProps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tags" Target="tags/tag1.xml"/><Relationship Id="rId8" Type="http://schemas.openxmlformats.org/officeDocument/2006/relationships/slide" Target="slides/slide2.xml"/><Relationship Id="rId51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89B083-B27B-4FA1-9D02-8E7D72C200D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B917A-44FF-4375-AE13-26284F8E8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4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8B917A-44FF-4375-AE13-26284F8E84D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286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692640" cy="1277109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915" y="3169157"/>
            <a:ext cx="9681555" cy="1655763"/>
          </a:xfrm>
        </p:spPr>
        <p:txBody>
          <a:bodyPr>
            <a:normAutofit/>
          </a:bodyPr>
          <a:lstStyle>
            <a:lvl1pPr marL="0" indent="0" algn="l">
              <a:buNone/>
              <a:defRPr sz="2800" b="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D1613E9-4864-49B9-9B75-7F065C1974CB}"/>
              </a:ext>
            </a:extLst>
          </p:cNvPr>
          <p:cNvCxnSpPr/>
          <p:nvPr userDrawn="1"/>
        </p:nvCxnSpPr>
        <p:spPr>
          <a:xfrm>
            <a:off x="1512915" y="2967011"/>
            <a:ext cx="9692640" cy="0"/>
          </a:xfrm>
          <a:prstGeom prst="line">
            <a:avLst/>
          </a:prstGeom>
          <a:ln w="19050">
            <a:solidFill>
              <a:srgbClr val="972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D8A6571A-D1BC-45D9-8BBE-1E74645F13D0}"/>
              </a:ext>
            </a:extLst>
          </p:cNvPr>
          <p:cNvSpPr/>
          <p:nvPr userDrawn="1"/>
        </p:nvSpPr>
        <p:spPr>
          <a:xfrm>
            <a:off x="949378" y="939385"/>
            <a:ext cx="10982793" cy="3097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26902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117A040-FBDA-4F05-9CE2-7DE46C19EADF}"/>
              </a:ext>
            </a:extLst>
          </p:cNvPr>
          <p:cNvSpPr/>
          <p:nvPr userDrawn="1"/>
        </p:nvSpPr>
        <p:spPr>
          <a:xfrm>
            <a:off x="949378" y="939385"/>
            <a:ext cx="10982793" cy="3097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24D57-317F-402E-9CC2-8C442CCAE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26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AF4D37-08B2-4F9D-9B70-EFE5268C5C96}"/>
              </a:ext>
            </a:extLst>
          </p:cNvPr>
          <p:cNvSpPr/>
          <p:nvPr userDrawn="1"/>
        </p:nvSpPr>
        <p:spPr>
          <a:xfrm>
            <a:off x="949378" y="939385"/>
            <a:ext cx="10982793" cy="3097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267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7" y="572898"/>
            <a:ext cx="6748983" cy="53457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64287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981F61A-27C4-4D43-9ED7-91C2AB61A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274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E9E8F7B-9A6A-48B8-8818-98E7F5C9BCB4}"/>
              </a:ext>
            </a:extLst>
          </p:cNvPr>
          <p:cNvSpPr/>
          <p:nvPr userDrawn="1"/>
        </p:nvSpPr>
        <p:spPr>
          <a:xfrm>
            <a:off x="949378" y="939385"/>
            <a:ext cx="10982793" cy="3097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4864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7" y="585090"/>
            <a:ext cx="6748984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65506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4DAB48-7C31-425F-8874-C2CBA5184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626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7A5CB-0212-4F66-A5A9-2AFE9A794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A9F07-FE9C-429F-B8E9-17B529574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EE720BD-DC3C-4A5D-AE23-9EFCCFA719F4}"/>
              </a:ext>
            </a:extLst>
          </p:cNvPr>
          <p:cNvGrpSpPr/>
          <p:nvPr userDrawn="1"/>
        </p:nvGrpSpPr>
        <p:grpSpPr>
          <a:xfrm>
            <a:off x="0" y="0"/>
            <a:ext cx="548640" cy="6858000"/>
            <a:chOff x="0" y="0"/>
            <a:chExt cx="411480" cy="51435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A2B9FF8-EABB-4A92-BAE7-83065A100422}"/>
                </a:ext>
              </a:extLst>
            </p:cNvPr>
            <p:cNvSpPr/>
            <p:nvPr/>
          </p:nvSpPr>
          <p:spPr>
            <a:xfrm>
              <a:off x="0" y="0"/>
              <a:ext cx="411480" cy="5143500"/>
            </a:xfrm>
            <a:prstGeom prst="rect">
              <a:avLst/>
            </a:prstGeom>
            <a:solidFill>
              <a:srgbClr val="232B7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endParaRPr lang="en-US" sz="18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FFF9E74-9D88-43BD-B4F7-757454DC62D3}"/>
                </a:ext>
              </a:extLst>
            </p:cNvPr>
            <p:cNvSpPr/>
            <p:nvPr/>
          </p:nvSpPr>
          <p:spPr>
            <a:xfrm>
              <a:off x="0" y="0"/>
              <a:ext cx="411480" cy="2087880"/>
            </a:xfrm>
            <a:prstGeom prst="rect">
              <a:avLst/>
            </a:prstGeom>
            <a:gradFill>
              <a:gsLst>
                <a:gs pos="0">
                  <a:srgbClr val="C00000"/>
                </a:gs>
                <a:gs pos="100000">
                  <a:srgbClr val="232B7C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endParaRPr lang="en-US" sz="180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1993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7A5CB-0212-4F66-A5A9-2AFE9A794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A9F07-FE9C-429F-B8E9-17B529574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05254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A9F07-FE9C-429F-B8E9-17B529574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3CD8DC-F01F-43A9-A88F-D7FAD5C346E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" t="23994" r="10834" b="17178"/>
          <a:stretch/>
        </p:blipFill>
        <p:spPr>
          <a:xfrm>
            <a:off x="10237640" y="6069769"/>
            <a:ext cx="1892272" cy="7315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37D37F2-B98D-46E9-807C-C7CA32A4FF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7683" b="23372"/>
          <a:stretch/>
        </p:blipFill>
        <p:spPr>
          <a:xfrm>
            <a:off x="774408" y="6023190"/>
            <a:ext cx="1445888" cy="611412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17F2B6-5153-4E5E-8CA0-F42DDE6B6E89}"/>
              </a:ext>
            </a:extLst>
          </p:cNvPr>
          <p:cNvCxnSpPr/>
          <p:nvPr userDrawn="1"/>
        </p:nvCxnSpPr>
        <p:spPr>
          <a:xfrm>
            <a:off x="931163" y="1046771"/>
            <a:ext cx="10881360" cy="0"/>
          </a:xfrm>
          <a:prstGeom prst="line">
            <a:avLst/>
          </a:prstGeom>
          <a:ln w="19050">
            <a:solidFill>
              <a:srgbClr val="972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96880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A9F07-FE9C-429F-B8E9-17B529574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17F2B6-5153-4E5E-8CA0-F42DDE6B6E89}"/>
              </a:ext>
            </a:extLst>
          </p:cNvPr>
          <p:cNvCxnSpPr/>
          <p:nvPr userDrawn="1"/>
        </p:nvCxnSpPr>
        <p:spPr>
          <a:xfrm>
            <a:off x="931163" y="1046771"/>
            <a:ext cx="10881360" cy="0"/>
          </a:xfrm>
          <a:prstGeom prst="line">
            <a:avLst/>
          </a:prstGeom>
          <a:ln w="19050">
            <a:solidFill>
              <a:srgbClr val="972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519D3147-4909-4A58-8757-4F4E165D7F8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" t="23994" r="10834" b="17178"/>
          <a:stretch/>
        </p:blipFill>
        <p:spPr>
          <a:xfrm>
            <a:off x="10189970" y="140208"/>
            <a:ext cx="1892272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707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221FF-10B0-4502-ABD4-913EB4D18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47A85-F48C-4A0A-BA98-136216371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665F0-0612-410B-B617-CB88D31B9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B608-F8E5-410E-B5E6-0B9847FC23F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041AF-48B4-4901-A982-45680E0D3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C0490-1BD2-4169-9723-BD2B1CFD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90B1C-A2C2-48AE-A9F3-811389379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48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E5FD3-66FF-4C90-91EF-CEF4C7E0F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B0571-8B06-45C1-9F97-FE312E6167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97B24-CF8A-4EB7-A959-E4946AF7A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D1301C-B098-4501-9844-704DDF9E9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B608-F8E5-410E-B5E6-0B9847FC23F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040428-0428-4692-BA8B-2E43053BF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658E96-B9A9-4607-BB6D-0C1E14C09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90B1C-A2C2-48AE-A9F3-811389379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633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367B8-A203-4AEF-B355-5663C4FEA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1355EE-9C5D-4079-B0A6-CE369876D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92BAD5-43F0-4DAE-88EB-E35951E4A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1CA66E-4438-4A66-9622-E05DC340EF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30173E-F8D3-489E-8A7D-72470E3EEC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DB9B2B-0AA3-40F9-822D-1703E128F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B608-F8E5-410E-B5E6-0B9847FC23F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544601-787D-4800-B436-913A824B2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952744-FE8E-43A6-B592-DCB0481F3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90B1C-A2C2-48AE-A9F3-811389379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77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557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7BB45-7D27-4925-9F46-EC6575948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014124-F527-4C53-8BE1-99357BB7F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B608-F8E5-410E-B5E6-0B9847FC23F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B73DBC-A030-49C2-87F0-7F8D02A3C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310C4F-8343-48AF-B76F-A6D8A1209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90B1C-A2C2-48AE-A9F3-811389379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596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B51D22-CE2F-41E0-BD89-DEF11E148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B608-F8E5-410E-B5E6-0B9847FC23F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F50C6D-0448-4F76-BE9D-89DFB6396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A153C9-CF10-4A3E-9076-CAE32CF29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90B1C-A2C2-48AE-A9F3-811389379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60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F849E-F474-4507-82F5-732AB7F78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CD832-D32E-40DD-83FA-347FA19B1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784064-BBBD-4F5A-9CEB-A19D57B18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F487AC-DD38-44AD-B4AC-BDBC40C64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B608-F8E5-410E-B5E6-0B9847FC23F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AAE3F1-7D6E-4D11-808A-ADAF32F8C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451C00-3E77-4ED9-90AB-556D5AC7F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90B1C-A2C2-48AE-A9F3-811389379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549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90E84-635B-4E81-B60F-75C33DBDC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91AACE-3E4D-462D-A8D1-938C61CC24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1F36E5-5CB1-4542-BD50-7B66AAE69A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559401-71C4-4B03-B21A-2B1CD1A82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B608-F8E5-410E-B5E6-0B9847FC23F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281259-7341-4EB2-878B-88A76D422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A20175-E191-4CAA-AAFF-49643FA6C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90B1C-A2C2-48AE-A9F3-811389379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5803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E2ADD-0A36-47E1-A25B-B1A0F3880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A879B7-C408-474F-BCC0-1320AC99B3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14C40-9F37-4EC6-B846-4DEE32D19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B608-F8E5-410E-B5E6-0B9847FC23F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BBDDE-3E7B-40F3-AE77-5AA9A12D9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20BC0-B866-47BB-9CFF-31F328D70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90B1C-A2C2-48AE-A9F3-811389379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381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48A47F-82DF-4227-9727-42B647926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A8FAD6-57E3-4F03-99CA-6CF2638EFA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AB334-BCAE-4268-B689-9F7191A5B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B608-F8E5-410E-B5E6-0B9847FC23F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46AE58-9111-4005-9E75-D172665D9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5989D-D369-4AC8-BB05-BFCA1CB4C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90B1C-A2C2-48AE-A9F3-811389379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646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D33472C-1771-4D3B-926A-AC34B4A17B73}"/>
              </a:ext>
            </a:extLst>
          </p:cNvPr>
          <p:cNvSpPr/>
          <p:nvPr userDrawn="1"/>
        </p:nvSpPr>
        <p:spPr>
          <a:xfrm>
            <a:off x="642679" y="5803393"/>
            <a:ext cx="1786271" cy="9904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AD31AA-A215-4AD4-8513-DE9542D0462B}"/>
              </a:ext>
            </a:extLst>
          </p:cNvPr>
          <p:cNvSpPr/>
          <p:nvPr userDrawn="1"/>
        </p:nvSpPr>
        <p:spPr>
          <a:xfrm>
            <a:off x="9920377" y="5803392"/>
            <a:ext cx="2161865" cy="1054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312349" cy="6342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3330"/>
            <a:ext cx="10974323" cy="52395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82B0CDB-D6D0-446A-A742-38E325BB99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" t="23994" r="10834" b="17178"/>
          <a:stretch/>
        </p:blipFill>
        <p:spPr>
          <a:xfrm>
            <a:off x="10189970" y="140208"/>
            <a:ext cx="1892272" cy="73152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7DA7167-FFE4-4582-A328-DC802BCFC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586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C5F4692-503D-41FF-A59B-420308C26EFC}"/>
              </a:ext>
            </a:extLst>
          </p:cNvPr>
          <p:cNvSpPr/>
          <p:nvPr userDrawn="1"/>
        </p:nvSpPr>
        <p:spPr>
          <a:xfrm>
            <a:off x="642679" y="5803393"/>
            <a:ext cx="1786271" cy="9904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FC78BCB-4C1E-4004-80F9-2353C2D34872}"/>
              </a:ext>
            </a:extLst>
          </p:cNvPr>
          <p:cNvSpPr/>
          <p:nvPr userDrawn="1"/>
        </p:nvSpPr>
        <p:spPr>
          <a:xfrm>
            <a:off x="10189971" y="5803392"/>
            <a:ext cx="1892271" cy="1054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4547" y="4439307"/>
            <a:ext cx="9692640" cy="150018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8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4F1852F-034B-47AA-A456-9F982E877863}"/>
              </a:ext>
            </a:extLst>
          </p:cNvPr>
          <p:cNvCxnSpPr/>
          <p:nvPr userDrawn="1"/>
        </p:nvCxnSpPr>
        <p:spPr>
          <a:xfrm>
            <a:off x="854547" y="4322413"/>
            <a:ext cx="9692640" cy="0"/>
          </a:xfrm>
          <a:prstGeom prst="line">
            <a:avLst/>
          </a:prstGeom>
          <a:ln w="19050">
            <a:solidFill>
              <a:srgbClr val="972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8C1A067-A893-4279-B308-9FFC75BAE3A7}"/>
              </a:ext>
            </a:extLst>
          </p:cNvPr>
          <p:cNvSpPr/>
          <p:nvPr userDrawn="1"/>
        </p:nvSpPr>
        <p:spPr>
          <a:xfrm>
            <a:off x="949378" y="939385"/>
            <a:ext cx="10982793" cy="3097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547" y="1992103"/>
            <a:ext cx="9692640" cy="227331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2A48370-7C5A-4169-8F25-83F3E0011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13B26E-07ED-40EB-ADD6-4035AB4D6A1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" t="23994" r="10834" b="17178"/>
          <a:stretch/>
        </p:blipFill>
        <p:spPr>
          <a:xfrm>
            <a:off x="10237640" y="323456"/>
            <a:ext cx="1892272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18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C1A067-A893-4279-B308-9FFC75BAE3A7}"/>
              </a:ext>
            </a:extLst>
          </p:cNvPr>
          <p:cNvSpPr/>
          <p:nvPr userDrawn="1"/>
        </p:nvSpPr>
        <p:spPr>
          <a:xfrm>
            <a:off x="949378" y="939385"/>
            <a:ext cx="10982793" cy="3097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C11D8551-CBB1-4F04-A097-C0DCEEE68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FAA56947-F4DF-41F0-812C-E2DBB0928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4547" y="4439307"/>
            <a:ext cx="9692640" cy="150018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8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7FE0038-5839-49A8-8B57-4F9050F1D961}"/>
              </a:ext>
            </a:extLst>
          </p:cNvPr>
          <p:cNvCxnSpPr/>
          <p:nvPr userDrawn="1"/>
        </p:nvCxnSpPr>
        <p:spPr>
          <a:xfrm>
            <a:off x="854547" y="4322413"/>
            <a:ext cx="9692640" cy="0"/>
          </a:xfrm>
          <a:prstGeom prst="line">
            <a:avLst/>
          </a:prstGeom>
          <a:ln w="19050">
            <a:solidFill>
              <a:srgbClr val="972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>
            <a:extLst>
              <a:ext uri="{FF2B5EF4-FFF2-40B4-BE49-F238E27FC236}">
                <a16:creationId xmlns:a16="http://schemas.microsoft.com/office/drawing/2014/main" id="{E2D679D9-06B7-460E-9B28-A9C4B7223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547" y="1992103"/>
            <a:ext cx="9692640" cy="227331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95041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55777"/>
            <a:ext cx="5181600" cy="4584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1112" y="1255777"/>
            <a:ext cx="5181600" cy="4584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EBEAB-2AEE-49D4-BDC3-BD9DF50C1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845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7" y="172465"/>
            <a:ext cx="10925492" cy="823912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14471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196862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1385" y="114471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1385" y="196862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AF3D789-74FA-4753-B245-B364323F4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4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4500833-DD81-433B-AEFB-26C61E21B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790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B330FE5-D279-49E2-BA0B-8057E5EEFBDE}"/>
              </a:ext>
            </a:extLst>
          </p:cNvPr>
          <p:cNvSpPr/>
          <p:nvPr userDrawn="1"/>
        </p:nvSpPr>
        <p:spPr>
          <a:xfrm>
            <a:off x="10189971" y="5803392"/>
            <a:ext cx="1892272" cy="1054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528925" cy="6342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5DE318-13A6-471E-AE4F-2C86C9804C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" t="23994" r="10834" b="17178"/>
          <a:stretch/>
        </p:blipFill>
        <p:spPr>
          <a:xfrm>
            <a:off x="10237640" y="140208"/>
            <a:ext cx="1892272" cy="73152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7825C70-D5A5-436D-AACB-4CFC723B8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C0D0A5-FC9D-4348-9178-F276FF1F7944}"/>
              </a:ext>
            </a:extLst>
          </p:cNvPr>
          <p:cNvSpPr/>
          <p:nvPr userDrawn="1"/>
        </p:nvSpPr>
        <p:spPr>
          <a:xfrm>
            <a:off x="838201" y="5916429"/>
            <a:ext cx="1584929" cy="941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920011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53330"/>
            <a:ext cx="10974323" cy="4769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2CB7D99-1B9B-4BF4-885E-6610D32C44F5}"/>
              </a:ext>
            </a:extLst>
          </p:cNvPr>
          <p:cNvGrpSpPr/>
          <p:nvPr userDrawn="1"/>
        </p:nvGrpSpPr>
        <p:grpSpPr>
          <a:xfrm>
            <a:off x="0" y="0"/>
            <a:ext cx="548640" cy="6858000"/>
            <a:chOff x="0" y="0"/>
            <a:chExt cx="411480" cy="51435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8D4EB9B-CFAD-4822-B717-0EBA0ECBB835}"/>
                </a:ext>
              </a:extLst>
            </p:cNvPr>
            <p:cNvSpPr/>
            <p:nvPr/>
          </p:nvSpPr>
          <p:spPr>
            <a:xfrm>
              <a:off x="0" y="0"/>
              <a:ext cx="411480" cy="5143500"/>
            </a:xfrm>
            <a:prstGeom prst="rect">
              <a:avLst/>
            </a:prstGeom>
            <a:solidFill>
              <a:srgbClr val="232B7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endParaRPr lang="en-US" sz="18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C58F39E-A5CD-46C1-AB04-64A30C3F6C08}"/>
                </a:ext>
              </a:extLst>
            </p:cNvPr>
            <p:cNvSpPr/>
            <p:nvPr/>
          </p:nvSpPr>
          <p:spPr>
            <a:xfrm>
              <a:off x="0" y="0"/>
              <a:ext cx="411480" cy="2087880"/>
            </a:xfrm>
            <a:prstGeom prst="rect">
              <a:avLst/>
            </a:prstGeom>
            <a:gradFill>
              <a:gsLst>
                <a:gs pos="0">
                  <a:srgbClr val="C00000"/>
                </a:gs>
                <a:gs pos="100000">
                  <a:srgbClr val="232B7C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endParaRPr lang="en-US" sz="180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876297A-8743-4312-95C7-8C0DB9052BA1}"/>
              </a:ext>
            </a:extLst>
          </p:cNvPr>
          <p:cNvCxnSpPr/>
          <p:nvPr userDrawn="1"/>
        </p:nvCxnSpPr>
        <p:spPr>
          <a:xfrm>
            <a:off x="931163" y="1046771"/>
            <a:ext cx="10881360" cy="0"/>
          </a:xfrm>
          <a:prstGeom prst="line">
            <a:avLst/>
          </a:prstGeom>
          <a:ln w="19050">
            <a:solidFill>
              <a:srgbClr val="972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1A706B56-42BE-4BCB-8761-8C28BEF6B9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" t="23994" r="10834" b="17178"/>
          <a:stretch/>
        </p:blipFill>
        <p:spPr>
          <a:xfrm>
            <a:off x="10237640" y="6069769"/>
            <a:ext cx="1892272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912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232B7C"/>
          </a:solidFill>
          <a:latin typeface="+mn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667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9722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232B7C"/>
        </a:buClr>
        <a:buFont typeface="Calibri" panose="020F0502020204030204" pitchFamily="34" charset="0"/>
        <a:buChar char="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F47859-2A74-44B9-87FD-72E9CF58E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F87D4B-3020-4672-BA3B-7AE139272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BAC00-4775-4013-AE9C-CB3A8B378B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0B608-F8E5-410E-B5E6-0B9847FC23F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E8EC1-461C-4A7A-BCA3-A22DF0635A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FB227-9C71-4506-9F75-9B2BED8B7C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90B1C-A2C2-48AE-A9F3-811389379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69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5" r:id="rId2"/>
    <p:sldLayoutId id="2147483686" r:id="rId3"/>
    <p:sldLayoutId id="2147483687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5.xml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2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9.xml"/><Relationship Id="rId4" Type="http://schemas.openxmlformats.org/officeDocument/2006/relationships/image" Target="../media/image1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3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4.xml"/><Relationship Id="rId4" Type="http://schemas.openxmlformats.org/officeDocument/2006/relationships/image" Target="../media/image15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3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mailto:NCFS@ncosc.gov" TargetMode="Externa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mailto:NCFS@ncosc.gov" TargetMode="Externa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osc.gov/training/ncfs-system-training/ncfs-security-roles/ncfs-fa-inquiry" TargetMode="External"/><Relationship Id="rId7" Type="http://schemas.openxmlformats.org/officeDocument/2006/relationships/hyperlink" Target="mailto:NCFS@ncosc.gov" TargetMode="Externa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6" Type="http://schemas.openxmlformats.org/officeDocument/2006/relationships/hyperlink" Target="https://www.ncosc.gov/training/ncfs-system-training/ncfs-security-roles/ncfs-fa-centralized-asset-manager-osc-only" TargetMode="External"/><Relationship Id="rId5" Type="http://schemas.openxmlformats.org/officeDocument/2006/relationships/hyperlink" Target="https://www.ncosc.gov/training/ncfs-system-training/ncfs-security-roles/ncfs-fa-asset-accountant" TargetMode="External"/><Relationship Id="rId4" Type="http://schemas.openxmlformats.org/officeDocument/2006/relationships/hyperlink" Target="https://www.ncosc.gov/training/ncfs-system-training/ncfs-security-roles/ncfs-fa-asset-additions" TargetMode="Externa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osc.gov/state-agency-resources/ncfs-resources/excel-add-on" TargetMode="Externa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9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A1373-1A56-A7FC-F7B5-9C44A00318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NCFS Fixed Asset Information Session</a:t>
            </a:r>
            <a:br>
              <a:rPr lang="en-US" dirty="0"/>
            </a:br>
            <a:r>
              <a:rPr lang="en-US" dirty="0"/>
              <a:t>Spreadsheet Deep Dive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BD9A65-A024-D91D-E498-784BD5949326}"/>
              </a:ext>
            </a:extLst>
          </p:cNvPr>
          <p:cNvSpPr txBox="1"/>
          <p:nvPr/>
        </p:nvSpPr>
        <p:spPr>
          <a:xfrm>
            <a:off x="2014826" y="3149695"/>
            <a:ext cx="66171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232B7C"/>
                </a:solidFill>
                <a:ea typeface="+mj-ea"/>
                <a:cs typeface="+mj-cs"/>
              </a:rPr>
              <a:t>April</a:t>
            </a:r>
            <a:r>
              <a:rPr lang="en-US" sz="4800" dirty="0"/>
              <a:t> </a:t>
            </a:r>
            <a:r>
              <a:rPr lang="en-US" sz="4800" b="1" dirty="0">
                <a:solidFill>
                  <a:srgbClr val="232B7C"/>
                </a:solidFill>
                <a:ea typeface="+mj-ea"/>
                <a:cs typeface="+mj-cs"/>
              </a:rPr>
              <a:t>1st, 2026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6804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DD59DA-22B2-7051-5983-48446DE70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83ACBFD1-CC4A-46DD-2A81-0C23CFED3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Tips/Tricks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0807CA-6F0A-B0F7-ED1C-7EF762E6F2F6}"/>
              </a:ext>
            </a:extLst>
          </p:cNvPr>
          <p:cNvSpPr txBox="1"/>
          <p:nvPr/>
        </p:nvSpPr>
        <p:spPr>
          <a:xfrm>
            <a:off x="699319" y="1043294"/>
            <a:ext cx="985069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Always use a new spreadsheet for final posting. Helps stay connected to NCFS.</a:t>
            </a:r>
          </a:p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Insert lines into the “active space” only. Select multiple lines at once to insert.</a:t>
            </a:r>
          </a:p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Use NCFS’s formats, including capitalization, correct number of 0s, etc.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Paste as values.</a:t>
            </a:r>
          </a:p>
        </p:txBody>
      </p:sp>
      <p:pic>
        <p:nvPicPr>
          <p:cNvPr id="12" name="Picture 11" descr="Example spreadsheet with Insert outlined in red on the dropdown menu and row numbers 10-24 outlined in red, as well.">
            <a:extLst>
              <a:ext uri="{FF2B5EF4-FFF2-40B4-BE49-F238E27FC236}">
                <a16:creationId xmlns:a16="http://schemas.microsoft.com/office/drawing/2014/main" id="{EC6A0E58-74EB-E49C-AD73-5E269D8AE1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8259" y="2938435"/>
            <a:ext cx="4058691" cy="3747324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9" name="Picture 8" descr="Closeup of Paste Options with the Values option outlined in red.">
            <a:extLst>
              <a:ext uri="{FF2B5EF4-FFF2-40B4-BE49-F238E27FC236}">
                <a16:creationId xmlns:a16="http://schemas.microsoft.com/office/drawing/2014/main" id="{0D2FE683-E781-EA38-3EF7-CABCBB2C84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4437" y="4016223"/>
            <a:ext cx="3465576" cy="1591747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80102C1-8D5A-9BA2-BE54-15B4526BA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10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431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6A9CB-27DF-75EA-6A58-5284F04FB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BC0AA4D9-0030-41F8-1C9A-E7371C692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Using NCFS Reports to help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836524-67C8-B98F-C494-4DA5A8394A0B}"/>
              </a:ext>
            </a:extLst>
          </p:cNvPr>
          <p:cNvSpPr txBox="1"/>
          <p:nvPr/>
        </p:nvSpPr>
        <p:spPr>
          <a:xfrm>
            <a:off x="699319" y="1078002"/>
            <a:ext cx="111132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Reports generated from NCFS present information in the NCFS format.</a:t>
            </a:r>
          </a:p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We can use these reports to accurately copy necessary information to help complete the transfers by spreadsheets. Example: Use RPT-FA-010 to gather Location information for Transfer by Spreadsheet.</a:t>
            </a:r>
          </a:p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OTBI reports can be built to assist with common data needs.</a:t>
            </a:r>
          </a:p>
        </p:txBody>
      </p:sp>
      <p:pic>
        <p:nvPicPr>
          <p:cNvPr id="10" name="Picture 9" descr="Example NCFS RPT-FA-010 NC Asset List for Physical Counting Report showing these column headers outlined in red: State, County, City, Address, Zip code, Building, and Room.">
            <a:extLst>
              <a:ext uri="{FF2B5EF4-FFF2-40B4-BE49-F238E27FC236}">
                <a16:creationId xmlns:a16="http://schemas.microsoft.com/office/drawing/2014/main" id="{ADDF8C6B-8AEB-8DC8-65FD-B57AD9CF7D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9243" y="3641971"/>
            <a:ext cx="9853514" cy="245385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43D320-BD8C-97DF-C304-475715193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11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3705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55769-98E4-F212-7BE2-19BDD626B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B53E2BA3-FBE0-B549-58F0-768C03622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Excel Tips/Tricks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64E6DF-4B73-622D-FB74-C4667959E6DC}"/>
              </a:ext>
            </a:extLst>
          </p:cNvPr>
          <p:cNvSpPr txBox="1"/>
          <p:nvPr/>
        </p:nvSpPr>
        <p:spPr>
          <a:xfrm>
            <a:off x="699319" y="1107499"/>
            <a:ext cx="1079336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It is best practice to consider the </a:t>
            </a:r>
            <a:r>
              <a:rPr lang="en-US" sz="2000" kern="100" dirty="0" err="1">
                <a:ea typeface="Aptos" panose="020B0004020202020204" pitchFamily="34" charset="0"/>
                <a:cs typeface="Times New Roman" panose="02020603050405020304" pitchFamily="18" charset="0"/>
              </a:rPr>
              <a:t>ADFDi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upload sheets as a “submission form”.</a:t>
            </a:r>
          </a:p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Data preparation is best completed in a separate worksheet. This allows us to use Excel formulas, data sorting, and other tools prior to posting.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Common formulas used to assist include: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 err="1">
                <a:ea typeface="Aptos" panose="020B0004020202020204" pitchFamily="34" charset="0"/>
                <a:cs typeface="Times New Roman" panose="02020603050405020304" pitchFamily="18" charset="0"/>
              </a:rPr>
              <a:t>Vlookup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or </a:t>
            </a:r>
            <a:r>
              <a:rPr lang="en-US" sz="2000" kern="100" dirty="0" err="1">
                <a:ea typeface="Aptos" panose="020B0004020202020204" pitchFamily="34" charset="0"/>
                <a:cs typeface="Times New Roman" panose="02020603050405020304" pitchFamily="18" charset="0"/>
              </a:rPr>
              <a:t>Xlookup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– searches reports to return results.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Upper – Capitalizes the characters to match NCFS formatting.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Left or Right – Returns a specific number of characters from the left or right.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Column filtering is instrumental when using NCFS reports to assist.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Text-to-Columns is often used to assist with copying Depreciation Expense Account information.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BB30CB-63C8-C8F9-038E-9C6B0DB3C979}"/>
              </a:ext>
            </a:extLst>
          </p:cNvPr>
          <p:cNvSpPr txBox="1"/>
          <p:nvPr/>
        </p:nvSpPr>
        <p:spPr>
          <a:xfrm>
            <a:off x="838200" y="5779998"/>
            <a:ext cx="4878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Demonstration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9643F03-39F3-C341-1D67-D0B07BCC8A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12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1689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64F45-A3DB-336E-85F3-F4101A8FE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21E91C-1D42-9657-35A5-A029E8D0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680" y="1580535"/>
            <a:ext cx="9692640" cy="1277109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1. </a:t>
            </a:r>
            <a:r>
              <a:rPr lang="en-US" dirty="0"/>
              <a:t>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4035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7FBF4-1148-24CE-418F-78619E8EA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0A916E-C8BE-3DCB-AC39-1BA542E518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Asset Additions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787A7AB-90C0-C96D-A51B-72294DCBAC69}"/>
              </a:ext>
            </a:extLst>
          </p:cNvPr>
          <p:cNvSpPr/>
          <p:nvPr/>
        </p:nvSpPr>
        <p:spPr>
          <a:xfrm>
            <a:off x="3726426" y="3419168"/>
            <a:ext cx="2133599" cy="17034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232B7C"/>
                </a:solidFill>
              </a:rPr>
              <a:t>NCFS Asset Additions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5DE5F8-8E4A-8990-D1AC-D3746595CD8A}"/>
              </a:ext>
            </a:extLst>
          </p:cNvPr>
          <p:cNvSpPr/>
          <p:nvPr/>
        </p:nvSpPr>
        <p:spPr>
          <a:xfrm>
            <a:off x="6331975" y="3429000"/>
            <a:ext cx="2133599" cy="17034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232B7C"/>
                </a:solidFill>
              </a:rPr>
              <a:t>NCFS Asset Accountant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28330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D5104-AC0C-93A7-BEC7-6ECC4D592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6EB1E11C-911E-C348-8E04-EE92248B3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Add Assets in Spreadsheet Types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551997-4DD6-9424-9657-8144AA4E698D}"/>
              </a:ext>
            </a:extLst>
          </p:cNvPr>
          <p:cNvSpPr txBox="1"/>
          <p:nvPr/>
        </p:nvSpPr>
        <p:spPr>
          <a:xfrm>
            <a:off x="699319" y="1159020"/>
            <a:ext cx="107933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>
              <a:spcBef>
                <a:spcPts val="600"/>
              </a:spcBef>
              <a:spcAft>
                <a:spcPts val="600"/>
              </a:spcAft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Two main “Types” of Add Assets in Spreadsheet.</a:t>
            </a:r>
          </a:p>
          <a:p>
            <a:pPr marL="1371600" lvl="2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Add Assets in Spreadsheet Task.</a:t>
            </a:r>
          </a:p>
          <a:p>
            <a:pPr marL="1714500" lvl="3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Blank sheet for new additions</a:t>
            </a:r>
          </a:p>
          <a:p>
            <a:pPr marL="1714500" lvl="3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Prompts for Asset Type (Capitalized or Expensed) and Book</a:t>
            </a:r>
            <a:endParaRPr lang="en-US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371600" lvl="2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Prepare All button: </a:t>
            </a: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Brings details for items in the Additions tile of the Asset Dashboard.</a:t>
            </a:r>
          </a:p>
        </p:txBody>
      </p:sp>
      <p:pic>
        <p:nvPicPr>
          <p:cNvPr id="7" name="Picture 6" descr="Assets dashboard with Task pane open showing Add Assets in Spreadsheet outlined in red under Transactions. Prepare All button is also outlined in red.">
            <a:extLst>
              <a:ext uri="{FF2B5EF4-FFF2-40B4-BE49-F238E27FC236}">
                <a16:creationId xmlns:a16="http://schemas.microsoft.com/office/drawing/2014/main" id="{EEEB9DC6-196E-9156-33A3-9A6970D70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7265" y="4056474"/>
            <a:ext cx="9157468" cy="252113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E948588-A7AA-EE18-91C7-49700E9F1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15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0693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857CE-DF9C-4CAA-C8BF-3E2A74ACD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478BE-9266-4865-2319-BE48A5E5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Additions Required Columns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272BCE-DCA1-A81E-7ECB-F96D98BE3DCA}"/>
              </a:ext>
            </a:extLst>
          </p:cNvPr>
          <p:cNvSpPr txBox="1"/>
          <p:nvPr/>
        </p:nvSpPr>
        <p:spPr>
          <a:xfrm>
            <a:off x="551220" y="1235318"/>
            <a:ext cx="11089559" cy="4970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marR="0" lvl="1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 – Interface Line Number</a:t>
            </a:r>
          </a:p>
          <a:p>
            <a:pPr marL="800100" marR="0" lvl="1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G – Asset Type</a:t>
            </a:r>
          </a:p>
          <a:p>
            <a:pPr marL="800100" marR="0" lvl="1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 – Queue Name</a:t>
            </a:r>
          </a:p>
          <a:p>
            <a:pPr marL="800100" marR="0" lvl="1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I – Description</a:t>
            </a:r>
          </a:p>
          <a:p>
            <a:pPr marL="800100" marR="0" lvl="1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K, L, M – Category; </a:t>
            </a: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an be double clicked.</a:t>
            </a:r>
          </a:p>
          <a:p>
            <a:pPr marL="800100" marR="0" lvl="1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N – Date Placed in Service</a:t>
            </a:r>
          </a:p>
          <a:p>
            <a:pPr marL="800100" marR="0" lvl="1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 – Cost</a:t>
            </a:r>
          </a:p>
          <a:p>
            <a:pPr marL="800100" marR="0" lvl="1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P – Units</a:t>
            </a:r>
          </a:p>
          <a:p>
            <a:pPr marL="800100" marR="0" lvl="1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Q-W – Location; </a:t>
            </a: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an be double clicked.</a:t>
            </a:r>
          </a:p>
          <a:p>
            <a:pPr marL="800100" marR="0" lvl="1" indent="-342900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Z-AJ – Depreciation Expense Account; can be double clicked.</a:t>
            </a:r>
            <a:endParaRPr lang="en-US" sz="24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33B191-E293-CF25-CFD9-28B90D1FB7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16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9975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ADD2C9-E8C1-8656-FF57-CCD3861A4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17794-BE99-F34A-28EF-D010513B5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Additions Recommended Columns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07B934-C939-C96E-22F1-AFC03D916125}"/>
              </a:ext>
            </a:extLst>
          </p:cNvPr>
          <p:cNvSpPr txBox="1"/>
          <p:nvPr/>
        </p:nvSpPr>
        <p:spPr>
          <a:xfrm>
            <a:off x="548640" y="1173939"/>
            <a:ext cx="11089559" cy="5164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marR="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AM – Tag Number</a:t>
            </a:r>
          </a:p>
          <a:p>
            <a:pPr marL="800100" marR="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AO – Serial Number</a:t>
            </a:r>
          </a:p>
          <a:p>
            <a:pPr marL="800100" marR="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 – Manufacturer Name</a:t>
            </a:r>
          </a:p>
          <a:p>
            <a:pPr marL="800100" marR="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BB – Model Number</a:t>
            </a:r>
          </a:p>
          <a:p>
            <a:pPr marL="800100" marR="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BJ – Invoice Number</a:t>
            </a:r>
          </a:p>
          <a:p>
            <a:pPr marL="800100" marR="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BF – Depreciate (Yes/No)</a:t>
            </a:r>
            <a:endParaRPr lang="en-US" sz="24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marR="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BT-BV – Useful Life (RTU/SBITA assets); can be double clicked.</a:t>
            </a:r>
          </a:p>
          <a:p>
            <a:pPr marL="800100" marR="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DK – PO Number</a:t>
            </a:r>
          </a:p>
          <a:p>
            <a:pPr marL="800100" marR="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DL-DM – Supplier Information; can be double clicked.</a:t>
            </a:r>
          </a:p>
          <a:p>
            <a:pPr marL="800100" marR="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DO – Invoice Date</a:t>
            </a:r>
          </a:p>
          <a:p>
            <a:pPr marL="800100" marR="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DZ – NCFS Custom DFF’s; can be double clicked. </a:t>
            </a: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Legacy information, </a:t>
            </a: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Federally Funded flag, Additional Descriptions, Asset Status, Asset Purchase Type</a:t>
            </a:r>
            <a:endParaRPr lang="en-US" sz="24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FE7C14D-2393-22E0-8E4E-EE0539CA1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17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5203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27B97-5A75-C8AB-08EC-BB8E6A7AF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Additions Columns to Avoid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61317E-D84E-BF5F-BCDE-1F4A25E13B42}"/>
              </a:ext>
            </a:extLst>
          </p:cNvPr>
          <p:cNvSpPr txBox="1"/>
          <p:nvPr/>
        </p:nvSpPr>
        <p:spPr>
          <a:xfrm>
            <a:off x="551220" y="1127163"/>
            <a:ext cx="11089559" cy="3385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marR="0" lvl="1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 – Key column; hidden column</a:t>
            </a:r>
            <a:endParaRPr lang="en-US" sz="24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marR="0" lvl="1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 – Asset Book; System generated</a:t>
            </a:r>
            <a:endParaRPr lang="en-US" sz="24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marR="0" lvl="1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AL – Asset Number; System generated</a:t>
            </a:r>
            <a:endParaRPr lang="en-US" sz="24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marR="0" lvl="1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AM – Asset Key; System generated</a:t>
            </a:r>
            <a:endParaRPr lang="en-US" sz="24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BK – Parent Asset Number; System generated</a:t>
            </a:r>
          </a:p>
          <a:p>
            <a:pPr marL="800100" marR="0" lvl="1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CN – Group Asset Number; not used in NCFS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C77809-D1DA-1D54-9616-D5E88CAE8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18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32086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174E1-8257-AAF0-9A5A-AC6BC3D3E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63EB70D-3D64-6C09-A45D-1A68D32AD9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680" y="1619865"/>
            <a:ext cx="9692640" cy="1277109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2.</a:t>
            </a:r>
            <a:r>
              <a:rPr lang="en-US" dirty="0"/>
              <a:t>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2889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AD20420-96F0-4A6D-BC40-21E4D0B12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Level Setting</a:t>
            </a:r>
            <a:endParaRPr lang="en-US" sz="3200" b="0" dirty="0">
              <a:solidFill>
                <a:schemeClr val="accent1"/>
              </a:solidFill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E015BE33-EB7A-7829-55E3-43A75614EED1}"/>
              </a:ext>
            </a:extLst>
          </p:cNvPr>
          <p:cNvSpPr txBox="1"/>
          <p:nvPr/>
        </p:nvSpPr>
        <p:spPr>
          <a:xfrm>
            <a:off x="838200" y="1186390"/>
            <a:ext cx="10793361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This Information Session is not a training and does not replace official NCFS trainings.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This meeting will be recorded and will be available online.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Please keep your microphone muted.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Please place any questions in the chat.</a:t>
            </a:r>
          </a:p>
          <a:p>
            <a:pPr marL="971550" lvl="1" indent="-5143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Questions will be addressed at designated stopping points.</a:t>
            </a:r>
          </a:p>
          <a:p>
            <a:pPr marL="971550" lvl="1" indent="-5143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Please keep questions general, not agency specific.</a:t>
            </a:r>
          </a:p>
          <a:p>
            <a:pPr marL="971550" lvl="1" indent="-5143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Unanswered questions will be logged for follow up.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This information session is scheduled for 2 hours.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2ACE9B-832F-466C-8636-73A8DC492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92181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3B5EB-4C8A-4B1D-F128-F58D3CCF7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86A5B0-2664-5681-A785-E56047DDEF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679" y="1610032"/>
            <a:ext cx="9692640" cy="1277109"/>
          </a:xfrm>
        </p:spPr>
        <p:txBody>
          <a:bodyPr/>
          <a:lstStyle/>
          <a:p>
            <a:pPr algn="ctr"/>
            <a:r>
              <a:rPr lang="en-US" dirty="0"/>
              <a:t>Other Asset Transactions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806228-AA87-4FF6-43B1-3978122B6A47}"/>
              </a:ext>
            </a:extLst>
          </p:cNvPr>
          <p:cNvSpPr/>
          <p:nvPr/>
        </p:nvSpPr>
        <p:spPr>
          <a:xfrm>
            <a:off x="5029200" y="3429000"/>
            <a:ext cx="2133599" cy="17034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232B7C"/>
                </a:solidFill>
              </a:rPr>
              <a:t>NCFS Asset Accountant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64712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22FEB-F8A9-2D12-4850-F933A715F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A1B83752-BB00-7924-86CE-E01306741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Transfers, Adjustments, and Update Descriptive Details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606478-666C-46F7-2052-C3F793753A0E}"/>
              </a:ext>
            </a:extLst>
          </p:cNvPr>
          <p:cNvSpPr txBox="1"/>
          <p:nvPr/>
        </p:nvSpPr>
        <p:spPr>
          <a:xfrm>
            <a:off x="1061884" y="1408381"/>
            <a:ext cx="2989007" cy="9144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lvl="0" algn="ctr">
              <a:buClr>
                <a:schemeClr val="accent2"/>
              </a:buClr>
            </a:pPr>
            <a:r>
              <a:rPr lang="en-US" sz="2400" b="1" dirty="0">
                <a:solidFill>
                  <a:schemeClr val="bg1"/>
                </a:solidFill>
                <a:cs typeface="Calibri" pitchFamily="34" charset="0"/>
              </a:rPr>
              <a:t>Asset Adjustment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D16936-4EDE-58C5-B652-689CA5B26BAB}"/>
              </a:ext>
            </a:extLst>
          </p:cNvPr>
          <p:cNvSpPr txBox="1"/>
          <p:nvPr/>
        </p:nvSpPr>
        <p:spPr>
          <a:xfrm>
            <a:off x="1061884" y="2290913"/>
            <a:ext cx="2989007" cy="3657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cs typeface="Calibri" pitchFamily="34" charset="0"/>
              </a:rPr>
              <a:t>Asset cost</a:t>
            </a:r>
            <a:endParaRPr lang="en-US" sz="2400" dirty="0"/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Estimated life and in-service date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Change category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Transfer Source Lines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48D20C-88D4-C8A7-E2A1-9B211F557F8C}"/>
              </a:ext>
            </a:extLst>
          </p:cNvPr>
          <p:cNvSpPr txBox="1"/>
          <p:nvPr/>
        </p:nvSpPr>
        <p:spPr>
          <a:xfrm>
            <a:off x="4601493" y="1408381"/>
            <a:ext cx="2989007" cy="9144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lvl="0" algn="ctr">
              <a:buClr>
                <a:schemeClr val="accent2"/>
              </a:buClr>
            </a:pPr>
            <a:r>
              <a:rPr lang="en-US" sz="2400" b="1" dirty="0">
                <a:solidFill>
                  <a:schemeClr val="bg1"/>
                </a:solidFill>
                <a:cs typeface="Calibri" pitchFamily="34" charset="0"/>
              </a:rPr>
              <a:t>Asset Transfer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7A041A-4720-9450-6D2B-FA94C5E53CC0}"/>
              </a:ext>
            </a:extLst>
          </p:cNvPr>
          <p:cNvSpPr txBox="1"/>
          <p:nvPr/>
        </p:nvSpPr>
        <p:spPr>
          <a:xfrm>
            <a:off x="4601494" y="2322781"/>
            <a:ext cx="2989007" cy="3657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cs typeface="Calibri" pitchFamily="34" charset="0"/>
              </a:rPr>
              <a:t>Depreciation expense account information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cs typeface="Calibri" pitchFamily="34" charset="0"/>
              </a:rPr>
              <a:t>Location information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cs typeface="Calibri" pitchFamily="34" charset="0"/>
              </a:rPr>
              <a:t>Assigned employee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cs typeface="Calibri" pitchFamily="34" charset="0"/>
              </a:rPr>
              <a:t>Adjust number of units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D13DE1-4B89-56BC-8344-139756128299}"/>
              </a:ext>
            </a:extLst>
          </p:cNvPr>
          <p:cNvSpPr txBox="1"/>
          <p:nvPr/>
        </p:nvSpPr>
        <p:spPr>
          <a:xfrm>
            <a:off x="8141106" y="1408381"/>
            <a:ext cx="2989007" cy="9144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lvl="0" algn="ctr">
              <a:buClr>
                <a:schemeClr val="accent2"/>
              </a:buClr>
            </a:pPr>
            <a:r>
              <a:rPr lang="en-US" sz="2400" b="1" dirty="0">
                <a:solidFill>
                  <a:schemeClr val="bg1"/>
                </a:solidFill>
                <a:cs typeface="Calibri" pitchFamily="34" charset="0"/>
              </a:rPr>
              <a:t>Update Descriptive Details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CD4D2F-BFA7-A2AA-A089-BBA338BCA90C}"/>
              </a:ext>
            </a:extLst>
          </p:cNvPr>
          <p:cNvSpPr txBox="1"/>
          <p:nvPr/>
        </p:nvSpPr>
        <p:spPr>
          <a:xfrm>
            <a:off x="8141109" y="2290913"/>
            <a:ext cx="2989007" cy="3657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cs typeface="Calibri" pitchFamily="34" charset="0"/>
              </a:rPr>
              <a:t>Asset description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cs typeface="Calibri" pitchFamily="34" charset="0"/>
              </a:rPr>
              <a:t>Tag number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cs typeface="Calibri" pitchFamily="34" charset="0"/>
              </a:rPr>
              <a:t>Serial number, manufacturer, model number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cs typeface="Calibri" pitchFamily="34" charset="0"/>
              </a:rPr>
              <a:t>Additional details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cs typeface="Calibri" pitchFamily="34" charset="0"/>
              </a:rPr>
              <a:t>Attachments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1DA7A90-823B-2663-5D52-826381138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21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94136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C7BC17-6CD5-6B46-4ADB-2C49A0AD5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ADADF9-F17F-E2C3-FBE9-BE7265CA2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679" y="1600200"/>
            <a:ext cx="9692640" cy="1277109"/>
          </a:xfrm>
        </p:spPr>
        <p:txBody>
          <a:bodyPr/>
          <a:lstStyle/>
          <a:p>
            <a:pPr algn="ctr"/>
            <a:r>
              <a:rPr lang="en-US" dirty="0"/>
              <a:t>Asset Adjustments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2BBBB96-DE94-B7D6-FA84-7BB2FB725B78}"/>
              </a:ext>
            </a:extLst>
          </p:cNvPr>
          <p:cNvSpPr/>
          <p:nvPr/>
        </p:nvSpPr>
        <p:spPr>
          <a:xfrm>
            <a:off x="5029199" y="3429000"/>
            <a:ext cx="2133599" cy="17034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232B7C"/>
                </a:solidFill>
              </a:rPr>
              <a:t>NCFS Asset Accountant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78135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536C4D-06C4-C384-980B-95BBB77D8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AC22032-163A-F224-EE53-D0070D713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Adjust Asset in Spreadsheet Initiation Prompt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C4CBF8-76F1-AE7B-9260-4F8A9DDCB1FD}"/>
              </a:ext>
            </a:extLst>
          </p:cNvPr>
          <p:cNvSpPr txBox="1"/>
          <p:nvPr/>
        </p:nvSpPr>
        <p:spPr>
          <a:xfrm>
            <a:off x="699316" y="1097666"/>
            <a:ext cx="1079336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>
              <a:spcBef>
                <a:spcPts val="600"/>
              </a:spcBef>
              <a:spcAft>
                <a:spcPts val="600"/>
              </a:spcAft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Upon clicking the Adjust Assets in Spreadsheet task, you will be met with a pop-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up prompt box.</a:t>
            </a:r>
            <a:endParaRPr lang="en-US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Book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– </a:t>
            </a: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Defau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lts to the currently active asset book. Ensure you are in the book you intend to be working in.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Transaction Type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– Set to Cost and rules change; all other types are OSC only.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Transaction Group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– The name for your transaction group. Spaces are not allowed, so use periods or underscores to separate words, if desired.</a:t>
            </a:r>
            <a:endParaRPr lang="en-US" sz="20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Closeup of Adjust Assets in Spreadsheet prompt box with example entries in Book, Transaction Type, and Transaction Group with Next and Cancel buttons.">
            <a:extLst>
              <a:ext uri="{FF2B5EF4-FFF2-40B4-BE49-F238E27FC236}">
                <a16:creationId xmlns:a16="http://schemas.microsoft.com/office/drawing/2014/main" id="{FAB37A89-EA30-B5E2-F413-0D255AD077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8902" y="4001821"/>
            <a:ext cx="4054191" cy="257578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E841D3B-E7CA-5AE2-8376-ED69B69A5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23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2375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8589E-0014-8495-4299-BC850096C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2D729FC-6DD0-402E-71B8-3B622A330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Adjust Assets in Spreadsheet Transaction Types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8C797C-8CA0-C8B5-D4CD-B1E7800DCB99}"/>
              </a:ext>
            </a:extLst>
          </p:cNvPr>
          <p:cNvSpPr txBox="1"/>
          <p:nvPr/>
        </p:nvSpPr>
        <p:spPr>
          <a:xfrm>
            <a:off x="699318" y="999344"/>
            <a:ext cx="10793361" cy="1841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>
              <a:lnSpc>
                <a:spcPct val="115000"/>
              </a:lnSpc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One main Transaction Type for Adjust Assets in Spreadsheet.</a:t>
            </a:r>
          </a:p>
          <a:p>
            <a:pPr marL="80010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Cost and rules change: 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Includes changes to financial details like Cost, Date Placed in Service, and Life in Years.</a:t>
            </a:r>
            <a:endParaRPr lang="en-US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Other Transaction Types are not available to agencies due to security limitations. Contact OSC for use of any other type.</a:t>
            </a:r>
            <a:endParaRPr lang="en-US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 descr="Closeup of Task pane with Adjust Assets in Spreadsheet outlined in red under Transactions list.">
            <a:extLst>
              <a:ext uri="{FF2B5EF4-FFF2-40B4-BE49-F238E27FC236}">
                <a16:creationId xmlns:a16="http://schemas.microsoft.com/office/drawing/2014/main" id="{B6EB20EB-7484-0F2B-2B3D-9C350E44E3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6117" y="3267917"/>
            <a:ext cx="3254022" cy="3314987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4" name="Picture 3" descr="Closeup of Adjust Assets in Spreadsheet prompt box with Transaction Type dropdown list showing Cost and rules change outlined in red.">
            <a:extLst>
              <a:ext uri="{FF2B5EF4-FFF2-40B4-BE49-F238E27FC236}">
                <a16:creationId xmlns:a16="http://schemas.microsoft.com/office/drawing/2014/main" id="{A18A54D2-6499-CECC-D5E7-AF7D5AF502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6938" y="3120276"/>
            <a:ext cx="4625741" cy="3535986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6F38A7-A780-5896-3AB0-BB5F0DF706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24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53083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0B150E-7F10-56F3-4027-512C45FDA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6140C-3097-BBE8-4C5E-576A43309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Adjustment Columns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38B108-F1D1-97D3-3968-A5FCCB59E580}"/>
              </a:ext>
            </a:extLst>
          </p:cNvPr>
          <p:cNvSpPr txBox="1"/>
          <p:nvPr/>
        </p:nvSpPr>
        <p:spPr>
          <a:xfrm>
            <a:off x="640324" y="1341017"/>
            <a:ext cx="6517559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Required</a:t>
            </a:r>
            <a:endParaRPr lang="en-US" sz="20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G – Asset Number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J – Posting Status</a:t>
            </a:r>
          </a:p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Avoid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 – Book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H – Key, Hidden column</a:t>
            </a:r>
            <a:endParaRPr lang="en-US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Useful Columns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 – Cost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Q – Life in years, double-clickable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AG – Date 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Placed in Service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 - Comments</a:t>
            </a:r>
            <a:endParaRPr lang="en-US" sz="20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4EB783-47B0-2AF8-0D12-4792CA9A7B18}"/>
              </a:ext>
            </a:extLst>
          </p:cNvPr>
          <p:cNvSpPr txBox="1"/>
          <p:nvPr/>
        </p:nvSpPr>
        <p:spPr>
          <a:xfrm>
            <a:off x="6479459" y="1894079"/>
            <a:ext cx="5239366" cy="2191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>
              <a:lnSpc>
                <a:spcPct val="115000"/>
              </a:lnSpc>
            </a:pPr>
            <a:r>
              <a:rPr lang="en-US" sz="24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Note: </a:t>
            </a: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You are not required to fill out all applicable columns. NCFS will know that a blank indicates no changes. Applies to Adjustments only.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6B5B18-7918-0FBD-6A43-9C14F64FEE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25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47852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46936F-B7B7-8161-9365-A877020DA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495842C-6A18-0C79-84A8-2892F042BC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680" y="1600200"/>
            <a:ext cx="9692640" cy="1277109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1. </a:t>
            </a:r>
            <a:r>
              <a:rPr lang="en-US" dirty="0"/>
              <a:t>Demonstration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98343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B2F3C-7228-185E-EFC5-FC083C563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DDAF85-E2D1-2937-44F9-133183DF56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679" y="1610032"/>
            <a:ext cx="9692640" cy="1277109"/>
          </a:xfrm>
        </p:spPr>
        <p:txBody>
          <a:bodyPr/>
          <a:lstStyle/>
          <a:p>
            <a:pPr algn="ctr"/>
            <a:r>
              <a:rPr lang="en-US" dirty="0"/>
              <a:t>Asset Transfers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EAD2A79-F04D-0BF8-7A71-476EADB00B2D}"/>
              </a:ext>
            </a:extLst>
          </p:cNvPr>
          <p:cNvSpPr/>
          <p:nvPr/>
        </p:nvSpPr>
        <p:spPr>
          <a:xfrm>
            <a:off x="5029200" y="3424084"/>
            <a:ext cx="2133599" cy="17034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232B7C"/>
                </a:solidFill>
              </a:rPr>
              <a:t>NCFS Asset Accountant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51496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9E992-1E31-E1D6-AF2A-489B64B1F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08413040-8CA6-7FE0-9615-BD0C0D314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Transfer Asset in Spreadsheet Initiation Prompt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5C9D9A-A94B-7CB5-DD06-ADCBA17D1C0C}"/>
              </a:ext>
            </a:extLst>
          </p:cNvPr>
          <p:cNvSpPr txBox="1"/>
          <p:nvPr/>
        </p:nvSpPr>
        <p:spPr>
          <a:xfrm>
            <a:off x="699319" y="1151661"/>
            <a:ext cx="1079336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>
              <a:spcBef>
                <a:spcPts val="600"/>
              </a:spcBef>
              <a:spcAft>
                <a:spcPts val="600"/>
              </a:spcAft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Upon clicking the Transfer Assets in Spreadsheet task, you will be met with a pop-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up prompt box.</a:t>
            </a:r>
            <a:endParaRPr lang="en-US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Book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– </a:t>
            </a: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Defau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lts to the currently active asset book.  Ensure you are in the book you intend to be working in.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Transaction Type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– Set to Transfer, other type has no function in NCFS.</a:t>
            </a:r>
          </a:p>
        </p:txBody>
      </p:sp>
      <p:pic>
        <p:nvPicPr>
          <p:cNvPr id="2" name="Picture 1" descr="Closeup of Task pane with Transfer Assets in Spreadsheet outlined in red under Transactions list.">
            <a:extLst>
              <a:ext uri="{FF2B5EF4-FFF2-40B4-BE49-F238E27FC236}">
                <a16:creationId xmlns:a16="http://schemas.microsoft.com/office/drawing/2014/main" id="{FB300EA7-C575-9122-51FB-CE1F656CDD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4638" y="3615125"/>
            <a:ext cx="3120303" cy="317876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7" name="Picture 6" descr="Closeup of Transfer Assets in Spreadsheet prompt box showing Book field filled in and Transaction Type dropdown list showing Transfer highlighted in blue.">
            <a:extLst>
              <a:ext uri="{FF2B5EF4-FFF2-40B4-BE49-F238E27FC236}">
                <a16:creationId xmlns:a16="http://schemas.microsoft.com/office/drawing/2014/main" id="{5274DFB4-44CE-B2B8-0D7B-34A3DD8EE8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5549" y="4075123"/>
            <a:ext cx="4061812" cy="2286198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C899A5-BECD-FA5C-00CF-C891E2AE3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28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49072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2D3C4-4971-C5B1-774B-ED7601DD4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7BAC0-AA15-98B0-AB1D-1265D366D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Transfer Columns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66BADE-B0B4-A2AA-8520-328BB2D0B2AE}"/>
              </a:ext>
            </a:extLst>
          </p:cNvPr>
          <p:cNvSpPr txBox="1"/>
          <p:nvPr/>
        </p:nvSpPr>
        <p:spPr>
          <a:xfrm>
            <a:off x="1022770" y="1064623"/>
            <a:ext cx="6882366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/>
              <a:t>Required</a:t>
            </a:r>
            <a:endParaRPr lang="en-US" sz="2000" b="1" dirty="0"/>
          </a:p>
          <a:p>
            <a:pPr>
              <a:spcBef>
                <a:spcPts val="600"/>
              </a:spcBef>
            </a:pPr>
            <a:r>
              <a:rPr lang="en-US" sz="2000" dirty="0"/>
              <a:t>Cell D9 – Transaction Group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G – Interface Line Number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H – Asset Number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J – Transaction Type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K – Posting Status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M – Transfer Date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O – FROM units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R – FROM Depreciation Expense Account, Double-clickable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S – FROM Location, Double-clickable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T– TO units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W-AG – TO Depreciation Expense Account, Double-clickable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AH-AN – TO Location, Double-clickable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42E27C-516C-688B-129D-A336FDD4A7B0}"/>
              </a:ext>
            </a:extLst>
          </p:cNvPr>
          <p:cNvSpPr txBox="1"/>
          <p:nvPr/>
        </p:nvSpPr>
        <p:spPr>
          <a:xfrm>
            <a:off x="6000135" y="1422131"/>
            <a:ext cx="5438779" cy="1341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>
              <a:lnSpc>
                <a:spcPct val="115000"/>
              </a:lnSpc>
            </a:pPr>
            <a:r>
              <a:rPr lang="en-US" sz="24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Note: </a:t>
            </a: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You </a:t>
            </a:r>
            <a:r>
              <a:rPr lang="en-US" sz="24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must</a:t>
            </a: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 fill out all applicable parts of a transfer. NCFS will assume a blank should be blank.</a:t>
            </a:r>
            <a:endParaRPr lang="en-US" sz="24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13A5FC-5415-2464-FAC5-BA99D4940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29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5021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1FB1E-94A0-3E5D-3A42-242A2C2DC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02709AED-B0AE-53F0-3D9B-236C21319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FA </a:t>
            </a:r>
            <a:r>
              <a:rPr lang="en-US" sz="3200" dirty="0" err="1"/>
              <a:t>ADFDi</a:t>
            </a:r>
            <a:r>
              <a:rPr lang="en-US" sz="3200" dirty="0"/>
              <a:t> (NCFS Spreadsheet) Review Topics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F67C81C0-667A-8BFC-AE5E-DF0DD7145E0E}"/>
              </a:ext>
            </a:extLst>
          </p:cNvPr>
          <p:cNvSpPr txBox="1"/>
          <p:nvPr/>
        </p:nvSpPr>
        <p:spPr>
          <a:xfrm>
            <a:off x="3316799" y="1272289"/>
            <a:ext cx="5558401" cy="5011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b="1" dirty="0" err="1"/>
              <a:t>ADFDi</a:t>
            </a:r>
            <a:r>
              <a:rPr lang="en-US" sz="2800" b="1" dirty="0"/>
              <a:t> Tool</a:t>
            </a:r>
          </a:p>
          <a:p>
            <a:pPr marL="514350" indent="-51435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b="1" dirty="0"/>
              <a:t>Additions</a:t>
            </a:r>
          </a:p>
          <a:p>
            <a:pPr marL="514350" indent="-51435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b="1" dirty="0"/>
              <a:t>Adjustments</a:t>
            </a:r>
          </a:p>
          <a:p>
            <a:pPr marL="514350" indent="-51435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b="1" dirty="0"/>
              <a:t>Transfers</a:t>
            </a:r>
          </a:p>
          <a:p>
            <a:pPr marL="514350" indent="-51435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b="1" dirty="0"/>
              <a:t>Retirements &amp; Reinstatements</a:t>
            </a:r>
          </a:p>
          <a:p>
            <a:pPr marL="514350" indent="-51435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b="1" dirty="0"/>
              <a:t>Update Descriptive Details</a:t>
            </a:r>
          </a:p>
          <a:p>
            <a:pPr marL="514350" indent="-51435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b="1" dirty="0"/>
              <a:t>Questions &amp; Answers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91784E-60BF-BC40-7C53-8F904C445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70397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EB094-A701-FB57-5D0B-1CC15519C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EFBDA-83DA-AB39-40CB-F5D2992BC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Transfer Columns to Avoid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2E217C-496C-804B-EEF4-F9F1F4F37F0E}"/>
              </a:ext>
            </a:extLst>
          </p:cNvPr>
          <p:cNvSpPr txBox="1"/>
          <p:nvPr/>
        </p:nvSpPr>
        <p:spPr>
          <a:xfrm>
            <a:off x="620660" y="1156660"/>
            <a:ext cx="9054282" cy="1363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>
              <a:lnSpc>
                <a:spcPct val="115000"/>
              </a:lnSpc>
            </a:pPr>
            <a:r>
              <a:rPr lang="en-US" sz="24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Avoid</a:t>
            </a:r>
          </a:p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E – </a:t>
            </a:r>
            <a:r>
              <a:rPr lang="en-US" sz="2000" kern="100" dirty="0" err="1">
                <a:ea typeface="Aptos" panose="020B0004020202020204" pitchFamily="34" charset="0"/>
                <a:cs typeface="Times New Roman" panose="02020603050405020304" pitchFamily="18" charset="0"/>
              </a:rPr>
              <a:t>TransferInterfaceID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– Key field, hidden</a:t>
            </a:r>
          </a:p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F – Key, Hidden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1D4C93-A148-9740-34B3-6AC1B4A51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30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89122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C556B1-1241-2DB3-23CC-9C08F374B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0635C2-4F1E-87CF-2121-A5876FAF1B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680" y="1619865"/>
            <a:ext cx="9692640" cy="1277109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2. </a:t>
            </a:r>
            <a:r>
              <a:rPr lang="en-US" dirty="0"/>
              <a:t>Demonstration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02602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70C7A-1A7C-6DFD-D714-14B514F6B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A33FA98-8DB9-D0A4-174F-AC8A87995A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Asset Retirements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427757-558C-80A7-B1E7-003B7E2AEB4A}"/>
              </a:ext>
            </a:extLst>
          </p:cNvPr>
          <p:cNvSpPr/>
          <p:nvPr/>
        </p:nvSpPr>
        <p:spPr>
          <a:xfrm>
            <a:off x="5029200" y="3429000"/>
            <a:ext cx="2133599" cy="17034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232B7C"/>
                </a:solidFill>
              </a:rPr>
              <a:t>NCFS Asset Accountant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68137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7C9B6-B4FA-E0E5-ACE1-557B4CC1B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0D4B334A-766F-3F7A-4BCC-0CFCCD007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Retire Asset in Spreadsheet Initiation Prompt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5D97FF-36A0-D014-A71C-0CB8E40EDCEE}"/>
              </a:ext>
            </a:extLst>
          </p:cNvPr>
          <p:cNvSpPr txBox="1"/>
          <p:nvPr/>
        </p:nvSpPr>
        <p:spPr>
          <a:xfrm>
            <a:off x="699319" y="1107499"/>
            <a:ext cx="1079336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>
              <a:spcBef>
                <a:spcPts val="600"/>
              </a:spcBef>
              <a:spcAft>
                <a:spcPts val="600"/>
              </a:spcAft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Upon clicking the Retire Assets in Spreadsheet task, you will be met with a pop-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up prompt box.</a:t>
            </a:r>
            <a:endParaRPr lang="en-US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Book</a:t>
            </a: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– Defau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lts to the currently active asset book. Ensure you in the book you intend to be working in.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Transaction Type 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– Choose Reinstatement or Retirement.</a:t>
            </a:r>
          </a:p>
        </p:txBody>
      </p:sp>
      <p:pic>
        <p:nvPicPr>
          <p:cNvPr id="9" name="Picture 8" descr="Closeup of Task pane with Retire Assets in Spreadsheet outlined in red under Transactions list.">
            <a:extLst>
              <a:ext uri="{FF2B5EF4-FFF2-40B4-BE49-F238E27FC236}">
                <a16:creationId xmlns:a16="http://schemas.microsoft.com/office/drawing/2014/main" id="{8D0B668A-5F0D-AAA7-2449-1F1EB80E7F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9415" y="3334835"/>
            <a:ext cx="3254022" cy="3314987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6" name="Picture 5" descr="Closeup of Retire Assets in Spreadsheet prompt box showing Book field filled in and Transaction Type dropdown list showing these options: Reinstatement, Retirement, and Source line retirement.">
            <a:extLst>
              <a:ext uri="{FF2B5EF4-FFF2-40B4-BE49-F238E27FC236}">
                <a16:creationId xmlns:a16="http://schemas.microsoft.com/office/drawing/2014/main" id="{0167CB2F-3336-7E8E-ED2E-269DE3880E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2282" y="4017384"/>
            <a:ext cx="3299746" cy="225571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AD8C2A-C99B-1B78-D8B3-90519C7C8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33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71697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9A672-78CF-E928-5107-7F8542286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EB14A-25E0-E30B-5FA8-3EB1D9B20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Retirement Columns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8CA030-8F84-8D43-C7F7-34B5DDA939EF}"/>
              </a:ext>
            </a:extLst>
          </p:cNvPr>
          <p:cNvSpPr txBox="1"/>
          <p:nvPr/>
        </p:nvSpPr>
        <p:spPr>
          <a:xfrm>
            <a:off x="630492" y="1041023"/>
            <a:ext cx="5268863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Required</a:t>
            </a:r>
            <a:endParaRPr lang="en-US" sz="20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Cell D9 – Transaction Group</a:t>
            </a: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 – Interface Line Number</a:t>
            </a: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F – Asset Number</a:t>
            </a: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H – Posting Status</a:t>
            </a: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J – Retire Date</a:t>
            </a: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Y – Retirement Convention</a:t>
            </a:r>
          </a:p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By Cost</a:t>
            </a:r>
            <a:endParaRPr lang="en-US" sz="24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 – Cost Retired</a:t>
            </a:r>
          </a:p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By Units</a:t>
            </a: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N – Units Retired</a:t>
            </a: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P+Q – Employee information</a:t>
            </a: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R – Depreciation Expense Account</a:t>
            </a:r>
          </a:p>
          <a:p>
            <a:pPr marL="1257300" lvl="2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S – Location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D997A5-0256-BDC8-92E7-7B6F1772C213}"/>
              </a:ext>
            </a:extLst>
          </p:cNvPr>
          <p:cNvSpPr txBox="1"/>
          <p:nvPr/>
        </p:nvSpPr>
        <p:spPr>
          <a:xfrm>
            <a:off x="5303392" y="1516823"/>
            <a:ext cx="6696878" cy="1341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>
              <a:lnSpc>
                <a:spcPct val="115000"/>
              </a:lnSpc>
            </a:pPr>
            <a:r>
              <a:rPr lang="en-US" sz="24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Note: </a:t>
            </a: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You can retire by Cost or by Unit, not by both.</a:t>
            </a:r>
          </a:p>
          <a:p>
            <a:pPr marR="0" lvl="1">
              <a:lnSpc>
                <a:spcPct val="115000"/>
              </a:lnSpc>
            </a:pPr>
            <a:endParaRPr lang="en-US" sz="24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43E607-7F03-4C1A-0A07-1EB7A4A3CD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34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35925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80C99-FD4C-C82B-8F20-01EBFA349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3FAD9D-E208-8B3A-3205-33ACB39B2F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680" y="1610032"/>
            <a:ext cx="9692640" cy="1277109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3. </a:t>
            </a:r>
            <a:r>
              <a:rPr lang="en-US" dirty="0"/>
              <a:t>Demonstration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1211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21B4F-419A-03C6-F4ED-2549254D7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8A70DF-0BDF-64A0-41A2-236FF79BD8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680" y="1610032"/>
            <a:ext cx="9692640" cy="1277109"/>
          </a:xfrm>
        </p:spPr>
        <p:txBody>
          <a:bodyPr/>
          <a:lstStyle/>
          <a:p>
            <a:pPr algn="ctr"/>
            <a:r>
              <a:rPr lang="en-US" dirty="0"/>
              <a:t>Update Descriptive Details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5D445F-0426-886C-2182-5ECBDC680FFD}"/>
              </a:ext>
            </a:extLst>
          </p:cNvPr>
          <p:cNvSpPr/>
          <p:nvPr/>
        </p:nvSpPr>
        <p:spPr>
          <a:xfrm>
            <a:off x="5030724" y="3426542"/>
            <a:ext cx="2130552" cy="170078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232B7C"/>
                </a:solidFill>
              </a:rPr>
              <a:t>OSC Only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03698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B6D25-CFF2-63C2-96F9-60C1F7E29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0BE1389A-D811-D1A7-05CE-F67F99752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Bulk Update Descriptive Details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2AFEA4-6902-12A4-A79A-5E2BA1425453}"/>
              </a:ext>
            </a:extLst>
          </p:cNvPr>
          <p:cNvSpPr txBox="1"/>
          <p:nvPr/>
        </p:nvSpPr>
        <p:spPr>
          <a:xfrm>
            <a:off x="838200" y="1235366"/>
            <a:ext cx="1079336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Agency does not have access to bulk descriptive detail updates after asset addition.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During asset addition is the best time to update these details.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Only OSC </a:t>
            </a: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is able to perform bulk Update Descriptive Details.</a:t>
            </a:r>
            <a:endParaRPr lang="en-US" sz="2400" kern="100" dirty="0">
              <a:solidFill>
                <a:srgbClr val="FF0000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Contact</a:t>
            </a:r>
            <a:r>
              <a:rPr lang="en-US" sz="2400" kern="100" dirty="0">
                <a:solidFill>
                  <a:srgbClr val="FF0000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>
                <a:solidFill>
                  <a:srgbClr val="FF0000"/>
                </a:solidFill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NCFS@ncosc.gov</a:t>
            </a:r>
            <a:r>
              <a:rPr lang="en-US" sz="2400" kern="100" dirty="0">
                <a:solidFill>
                  <a:srgbClr val="FF0000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>
                <a:ea typeface="Aptos" panose="020B0004020202020204" pitchFamily="34" charset="0"/>
                <a:cs typeface="Times New Roman" panose="02020603050405020304" pitchFamily="18" charset="0"/>
              </a:rPr>
              <a:t>to initiate a bulk Update Descriptive Details.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417350-06F9-1914-9CD3-023E631E2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37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89143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35C4B1-D750-EC12-F4E0-2D2D889D6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0C6A0B-69B1-35E5-02F0-6B50834B9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680" y="1600200"/>
            <a:ext cx="9692640" cy="1277109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3. </a:t>
            </a:r>
            <a:r>
              <a:rPr lang="en-US" dirty="0"/>
              <a:t>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21336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254E3-CCD8-927B-D87B-C81F83A4B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EDB0837A-7AF0-B6E3-67A5-69BC76F89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Questions, Requests, or Other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66BB1E0A-5021-0C33-BAEE-2537DA29983F}"/>
              </a:ext>
            </a:extLst>
          </p:cNvPr>
          <p:cNvSpPr txBox="1">
            <a:spLocks/>
          </p:cNvSpPr>
          <p:nvPr/>
        </p:nvSpPr>
        <p:spPr>
          <a:xfrm>
            <a:off x="1479041" y="2790445"/>
            <a:ext cx="9692640" cy="12771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232B7C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Key Takeaway:</a:t>
            </a:r>
          </a:p>
          <a:p>
            <a:pPr algn="ctr"/>
            <a:r>
              <a:rPr lang="en-US" dirty="0"/>
              <a:t>When in doubt, contact </a:t>
            </a:r>
            <a:r>
              <a:rPr lang="en-US" dirty="0">
                <a:hlinkClick r:id="rId3"/>
              </a:rPr>
              <a:t>NCFS@ncosc.gov</a:t>
            </a:r>
            <a:r>
              <a:rPr lang="en-US" dirty="0"/>
              <a:t>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061AC3-323F-3615-566A-A818714E50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39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2226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F5CD2-34C5-93C8-336D-3C6464164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E5EAE6EB-A2E5-11DB-50FE-3CE7F0C7D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Fixed Asset Security Roles</a:t>
            </a:r>
            <a:endParaRPr lang="en-US" sz="3200" b="0" dirty="0">
              <a:solidFill>
                <a:schemeClr val="accent1"/>
              </a:solidFill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F7C8022-F7F0-1154-14B2-D502DCCFAA10}"/>
              </a:ext>
            </a:extLst>
          </p:cNvPr>
          <p:cNvSpPr txBox="1"/>
          <p:nvPr/>
        </p:nvSpPr>
        <p:spPr>
          <a:xfrm>
            <a:off x="838200" y="1186390"/>
            <a:ext cx="10793361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Not all asset users will have access to all topics presented today.</a:t>
            </a:r>
          </a:p>
          <a:p>
            <a:pPr marL="514350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Fixed Asset Security Roles include:</a:t>
            </a:r>
          </a:p>
          <a:p>
            <a:pPr marL="971550" lvl="1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hlinkClick r:id="rId3"/>
              </a:rPr>
              <a:t>NCFS FA Inquiry</a:t>
            </a:r>
            <a:endParaRPr lang="en-US" sz="2400" dirty="0"/>
          </a:p>
          <a:p>
            <a:pPr marL="971550" lvl="1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hlinkClick r:id="rId4"/>
              </a:rPr>
              <a:t>NCFS Asset Additions</a:t>
            </a:r>
            <a:endParaRPr lang="en-US" sz="2400" dirty="0"/>
          </a:p>
          <a:p>
            <a:pPr marL="971550" lvl="1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hlinkClick r:id="rId5"/>
              </a:rPr>
              <a:t>NCFS Asset Accountant</a:t>
            </a:r>
            <a:endParaRPr lang="en-US" sz="2400" dirty="0"/>
          </a:p>
          <a:p>
            <a:pPr marL="971550" lvl="1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hlinkClick r:id="rId6"/>
              </a:rPr>
              <a:t>NCFS Centralized Asset Manager – OSC Only</a:t>
            </a:r>
            <a:endParaRPr lang="en-US" sz="2400" dirty="0"/>
          </a:p>
        </p:txBody>
      </p:sp>
      <p:graphicFrame>
        <p:nvGraphicFramePr>
          <p:cNvPr id="2" name="Table 1" descr="Table listing all Fixed Asset security roles and the transactions available to each.">
            <a:extLst>
              <a:ext uri="{FF2B5EF4-FFF2-40B4-BE49-F238E27FC236}">
                <a16:creationId xmlns:a16="http://schemas.microsoft.com/office/drawing/2014/main" id="{140DD0AC-AD59-4B25-6F7B-C4077F4F71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400650"/>
              </p:ext>
            </p:extLst>
          </p:nvPr>
        </p:nvGraphicFramePr>
        <p:xfrm>
          <a:off x="2170880" y="4420424"/>
          <a:ext cx="812800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81092156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51049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Transactions available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230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NCFS FA Inquiry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8143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NCFS Asset Additions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724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NCFS Asset Accountant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Additions, Adjustments, Transfers, Retirements and Reinstatements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0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NCFS Centralized Asset Manager – OSC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All, including Update Descriptive Details with a ticket to </a:t>
                      </a:r>
                      <a:r>
                        <a:rPr lang="en-US" dirty="0">
                          <a:hlinkClick r:id="rId7"/>
                        </a:rPr>
                        <a:t>NCFS@ncosc.gov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626949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D82372-B610-150F-C45E-3794F97A8E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10833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86166-2A95-1165-6061-2A97AE3EB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01C4690-BF0D-6039-D652-4F21B1E36F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F24F7A0-7F88-2164-16DB-ABE2FF0929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dirty="0"/>
              <a:t>Next FA Info Session to be held on 6/3/2026</a:t>
            </a:r>
          </a:p>
          <a:p>
            <a:pPr algn="ctr"/>
            <a:r>
              <a:rPr lang="en-US" dirty="0"/>
              <a:t>FA Year End Preparation Session</a:t>
            </a:r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9728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66BDC6-E214-6E74-E479-1FE10625A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723D6C8-3F13-5F1C-5BD1-D6D6418D17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/>
              <a:t>ADFDi</a:t>
            </a:r>
            <a:r>
              <a:rPr lang="en-US" dirty="0"/>
              <a:t> Tool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7219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DD6E4-19D4-3978-5D6C-F9DDFEEB6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827A4AC6-433F-887A-4D5E-329586009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What is the </a:t>
            </a:r>
            <a:r>
              <a:rPr lang="en-US" sz="3200" dirty="0" err="1"/>
              <a:t>ADFDi</a:t>
            </a:r>
            <a:r>
              <a:rPr lang="en-US" sz="3200" dirty="0"/>
              <a:t> Tool?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8CEC93-8FC6-FBD9-E8B5-678A08726410}"/>
              </a:ext>
            </a:extLst>
          </p:cNvPr>
          <p:cNvSpPr txBox="1"/>
          <p:nvPr/>
        </p:nvSpPr>
        <p:spPr>
          <a:xfrm>
            <a:off x="699318" y="999344"/>
            <a:ext cx="1079336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 err="1">
                <a:ea typeface="Aptos" panose="020B0004020202020204" pitchFamily="34" charset="0"/>
                <a:cs typeface="Times New Roman" panose="02020603050405020304" pitchFamily="18" charset="0"/>
              </a:rPr>
              <a:t>ADFDi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stands for </a:t>
            </a:r>
            <a:r>
              <a:rPr lang="en-US" sz="20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pplication </a:t>
            </a:r>
            <a:r>
              <a:rPr lang="en-US" sz="20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evelopment </a:t>
            </a:r>
            <a:r>
              <a:rPr lang="en-US" sz="20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F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ramework </a:t>
            </a:r>
            <a:r>
              <a:rPr lang="en-US" sz="20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esktop </a:t>
            </a:r>
            <a:r>
              <a:rPr lang="en-US" sz="20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ntegration.</a:t>
            </a:r>
            <a:endParaRPr lang="en-US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marR="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It is a Microsoft Excel plug-in that integrates with NCFS and a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llows bulk transaction uploads by using MS Excel.</a:t>
            </a:r>
            <a:endParaRPr lang="en-US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Available for most transaction types.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Tasks available to Agencies:</a:t>
            </a:r>
          </a:p>
          <a:p>
            <a:pPr marL="1714500" lvl="3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Add Assets in Spreadsheets.</a:t>
            </a:r>
          </a:p>
          <a:p>
            <a:pPr marL="1714500" lvl="3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Adjust Assets in Spreadsheets.</a:t>
            </a:r>
          </a:p>
          <a:p>
            <a:pPr marL="1714500" lvl="3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Transfer Assets in Spreadsheets.</a:t>
            </a:r>
          </a:p>
          <a:p>
            <a:pPr marL="1714500" lvl="3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Retire Assets in Spreadsheets.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Tasks available to OSC only:</a:t>
            </a:r>
          </a:p>
          <a:p>
            <a:pPr marL="1714500" lvl="3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Update descriptive details in Bulk.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BF0800-8544-A686-916D-C57F70E4ED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0561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51B80-A2F4-C1CB-8338-460B7F9E7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75603A29-FF81-AD9B-F849-A1F7597F5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Where to download the </a:t>
            </a:r>
            <a:r>
              <a:rPr lang="en-US" sz="3200" dirty="0" err="1"/>
              <a:t>ADFDi</a:t>
            </a:r>
            <a:r>
              <a:rPr lang="en-US" sz="3200" dirty="0"/>
              <a:t> tool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ED33E9-0110-76F3-5850-14AD1500B3E7}"/>
              </a:ext>
            </a:extLst>
          </p:cNvPr>
          <p:cNvSpPr txBox="1"/>
          <p:nvPr/>
        </p:nvSpPr>
        <p:spPr>
          <a:xfrm>
            <a:off x="699319" y="1202611"/>
            <a:ext cx="10793361" cy="3364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>
              <a:spcBef>
                <a:spcPts val="600"/>
              </a:spcBef>
              <a:spcAft>
                <a:spcPts val="600"/>
              </a:spcAft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On the OSC 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Excel Add-On 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webpage, you will find: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Excel Add-On .</a:t>
            </a:r>
            <a:r>
              <a:rPr lang="en-US" sz="2000" kern="100" dirty="0" err="1">
                <a:ea typeface="Aptos" panose="020B0004020202020204" pitchFamily="34" charset="0"/>
                <a:cs typeface="Times New Roman" panose="02020603050405020304" pitchFamily="18" charset="0"/>
              </a:rPr>
              <a:t>msi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file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Mandatory Update for the Oracle </a:t>
            </a:r>
            <a:r>
              <a:rPr lang="en-US" sz="2000" kern="100" dirty="0" err="1">
                <a:ea typeface="Aptos" panose="020B0004020202020204" pitchFamily="34" charset="0"/>
                <a:cs typeface="Times New Roman" panose="02020603050405020304" pitchFamily="18" charset="0"/>
              </a:rPr>
              <a:t>ADFdi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Excel Add-in installation guide</a:t>
            </a:r>
          </a:p>
          <a:p>
            <a:pPr marL="1257300" lvl="2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How to Enable Excel Plugin instructions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0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Note: 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Installation may require the help of your agency IT staff.</a:t>
            </a:r>
          </a:p>
          <a:p>
            <a:pPr marL="80010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n-US" sz="20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n-US" sz="20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marR="0" lvl="1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n-US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519029-FFC4-F346-1EA4-CC0DB665DD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6462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BBF7D-C2C8-5FFD-3480-93373031C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6FAF880A-252C-C87E-5173-D5F639B8A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Connecting to an </a:t>
            </a:r>
            <a:r>
              <a:rPr lang="en-US" sz="3200" dirty="0" err="1"/>
              <a:t>ADFDi</a:t>
            </a:r>
            <a:r>
              <a:rPr lang="en-US" sz="3200" dirty="0"/>
              <a:t> Sheet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A4714C-A018-1B00-7A34-345C64F0C213}"/>
              </a:ext>
            </a:extLst>
          </p:cNvPr>
          <p:cNvSpPr txBox="1"/>
          <p:nvPr/>
        </p:nvSpPr>
        <p:spPr>
          <a:xfrm>
            <a:off x="579460" y="1397429"/>
            <a:ext cx="526023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Download the </a:t>
            </a:r>
            <a:r>
              <a:rPr lang="en-US" sz="2000" kern="100" dirty="0" err="1">
                <a:ea typeface="Aptos" panose="020B0004020202020204" pitchFamily="34" charset="0"/>
                <a:cs typeface="Times New Roman" panose="02020603050405020304" pitchFamily="18" charset="0"/>
              </a:rPr>
              <a:t>ADFDi</a:t>
            </a: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sheet from the appropriate task.</a:t>
            </a:r>
          </a:p>
          <a:p>
            <a:pPr marL="914400" marR="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Open the sheet and select Enable Editing.</a:t>
            </a:r>
          </a:p>
          <a:p>
            <a:pPr marL="914400" marR="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Click “Yes” to the popup connection. request. If no request pops up, check if it appeared on another screen or behind another window.</a:t>
            </a:r>
          </a:p>
          <a:p>
            <a:pPr marL="914400" marR="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Log into NCFS using your credentials.</a:t>
            </a:r>
          </a:p>
        </p:txBody>
      </p:sp>
      <p:pic>
        <p:nvPicPr>
          <p:cNvPr id="10" name="Picture 9" descr="The top of an example Excel spreadsheet showing the Enable Editing button outlined in red.">
            <a:extLst>
              <a:ext uri="{FF2B5EF4-FFF2-40B4-BE49-F238E27FC236}">
                <a16:creationId xmlns:a16="http://schemas.microsoft.com/office/drawing/2014/main" id="{ECCDE601-B136-5936-0F6E-D75276685B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9691" y="2020903"/>
            <a:ext cx="6160102" cy="1107064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3" name="Picture 12" descr="Example Connect popup dialog box that says, &quot;You are about to connect to the following application URL. Do you want to connect?&quot; There are Yes and No buttons at the bottom of the box with Yes outlined in red.">
            <a:extLst>
              <a:ext uri="{FF2B5EF4-FFF2-40B4-BE49-F238E27FC236}">
                <a16:creationId xmlns:a16="http://schemas.microsoft.com/office/drawing/2014/main" id="{F3A0FF53-4E20-8B67-5570-4FE49229F1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3061" y="3229999"/>
            <a:ext cx="4633362" cy="2522439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E05F7C-E801-A21E-34EA-E05A474680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7382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4BDE2-F983-FCF0-CBCE-D8B04708E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C543185-88B3-E21F-7018-923F6EC5B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</p:spPr>
        <p:txBody>
          <a:bodyPr/>
          <a:lstStyle/>
          <a:p>
            <a:r>
              <a:rPr lang="en-US" sz="3200" dirty="0"/>
              <a:t>Queue Status</a:t>
            </a:r>
          </a:p>
        </p:txBody>
      </p:sp>
      <p:graphicFrame>
        <p:nvGraphicFramePr>
          <p:cNvPr id="4" name="Table 3" descr="Table listing all queue statuses and their descriptions.">
            <a:extLst>
              <a:ext uri="{FF2B5EF4-FFF2-40B4-BE49-F238E27FC236}">
                <a16:creationId xmlns:a16="http://schemas.microsoft.com/office/drawing/2014/main" id="{B30E1B76-5184-3AA1-2D06-D1D4A9E0AB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311499"/>
              </p:ext>
            </p:extLst>
          </p:nvPr>
        </p:nvGraphicFramePr>
        <p:xfrm>
          <a:off x="2031999" y="1592580"/>
          <a:ext cx="8128000" cy="421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6510">
                  <a:extLst>
                    <a:ext uri="{9D8B030D-6E8A-4147-A177-3AD203B41FA5}">
                      <a16:colId xmlns:a16="http://schemas.microsoft.com/office/drawing/2014/main" val="938166189"/>
                    </a:ext>
                  </a:extLst>
                </a:gridCol>
                <a:gridCol w="6161490">
                  <a:extLst>
                    <a:ext uri="{9D8B030D-6E8A-4147-A177-3AD203B41FA5}">
                      <a16:colId xmlns:a16="http://schemas.microsoft.com/office/drawing/2014/main" val="17019588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Queue 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862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record is newly created and is yet to be finalized.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16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On Hold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Set by User. This status is a “flag” to hold on completing the transaction.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164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Upon setting this status, the transaction line will be deleted once submitted or posted.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1671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Error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Set by the NCFS system. This status notes that NCFS prevented transaction submission due to missing information or other error.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025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Book Changed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Set by OSC.  Transaction line was moved across books.  Treat this status equivalent to “New”.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772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Transaction is ready to be finalized.  Upon posting/submission, transaction will process.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614610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048996-B894-18D5-613C-E52923603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36225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4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E328B"/>
      </a:accent1>
      <a:accent2>
        <a:srgbClr val="972200"/>
      </a:accent2>
      <a:accent3>
        <a:srgbClr val="449E46"/>
      </a:accent3>
      <a:accent4>
        <a:srgbClr val="FAD803"/>
      </a:accent4>
      <a:accent5>
        <a:srgbClr val="0070C0"/>
      </a:accent5>
      <a:accent6>
        <a:srgbClr val="98CB3A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CFS_Template_FINAL" id="{7D49D150-7792-402F-921A-D4112A88735A}" vid="{8C3F12D2-67B9-4719-87CF-9AA30E2EF7F4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FA4F08ADB9124B980220F50EFDEE06" ma:contentTypeVersion="26" ma:contentTypeDescription="Create a new document." ma:contentTypeScope="" ma:versionID="312b3241a4be1caf173adc9bae9de488">
  <xsd:schema xmlns:xsd="http://www.w3.org/2001/XMLSchema" xmlns:xs="http://www.w3.org/2001/XMLSchema" xmlns:p="http://schemas.microsoft.com/office/2006/metadata/properties" xmlns:ns2="7db17633-6ab9-4c77-a901-7160f9eb8959" xmlns:ns3="563f23cf-f5d7-460c-8da3-480e214b7c18" targetNamespace="http://schemas.microsoft.com/office/2006/metadata/properties" ma:root="true" ma:fieldsID="df10bd641d37c89cd73eabfca57e49a9" ns2:_="" ns3:_="">
    <xsd:import namespace="7db17633-6ab9-4c77-a901-7160f9eb8959"/>
    <xsd:import namespace="563f23cf-f5d7-460c-8da3-480e214b7c18"/>
    <xsd:element name="properties">
      <xsd:complexType>
        <xsd:sequence>
          <xsd:element name="documentManagement">
            <xsd:complexType>
              <xsd:all>
                <xsd:element ref="ns2:SpecStatus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_ip_UnifiedCompliancePolicyProperties" minOccurs="0"/>
                <xsd:element ref="ns3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17633-6ab9-4c77-a901-7160f9eb8959" elementFormDefault="qualified">
    <xsd:import namespace="http://schemas.microsoft.com/office/2006/documentManagement/types"/>
    <xsd:import namespace="http://schemas.microsoft.com/office/infopath/2007/PartnerControls"/>
    <xsd:element name="SpecStatus" ma:index="6" nillable="true" ma:displayName="Spec Status" ma:description="Spec Status" ma:format="Dropdown" ma:internalName="SpecStatus" ma:readOnly="false">
      <xsd:simpleType>
        <xsd:restriction base="dms:Choice">
          <xsd:enumeration value="Func Spec"/>
          <xsd:enumeration value="Tech Spec"/>
          <xsd:enumeration value="Build"/>
          <xsd:enumeration value="Accepted"/>
        </xsd:restriction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d73cfa9a-e889-43e5-9e7e-099e1654cb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3f23cf-f5d7-460c-8da3-480e214b7c18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e74514b-3e93-461d-971a-765a50073c67}" ma:internalName="TaxCatchAll" ma:showField="CatchAllData" ma:web="563f23cf-f5d7-460c-8da3-480e214b7c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ip_UnifiedCompliancePolicyProperties" ma:index="24" nillable="true" ma:displayName="Unified Compliance Policy Properties" ma:internalName="_ip_UnifiedCompliancePolicyProperties" ma:readOnly="false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563f23cf-f5d7-460c-8da3-480e214b7c18" xsi:nil="true"/>
    <_ip_UnifiedCompliancePolicyProperties xmlns="563f23cf-f5d7-460c-8da3-480e214b7c18" xsi:nil="true"/>
    <SpecStatus xmlns="7db17633-6ab9-4c77-a901-7160f9eb8959" xsi:nil="true"/>
    <lcf76f155ced4ddcb4097134ff3c332f xmlns="7db17633-6ab9-4c77-a901-7160f9eb8959">
      <Terms xmlns="http://schemas.microsoft.com/office/infopath/2007/PartnerControls"/>
    </lcf76f155ced4ddcb4097134ff3c332f>
    <TaxCatchAll xmlns="563f23cf-f5d7-460c-8da3-480e214b7c18" xsi:nil="true"/>
  </documentManagement>
</p:properties>
</file>

<file path=customXml/itemProps1.xml><?xml version="1.0" encoding="utf-8"?>
<ds:datastoreItem xmlns:ds="http://schemas.openxmlformats.org/officeDocument/2006/customXml" ds:itemID="{D1CE7F15-6DE0-4E85-96D3-36EB5EB1B7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5E2A67D-AE2D-4ACD-B962-2FC7CE15A82A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5745BD25-4EE9-442B-B59A-9539FDCB5511}">
  <ds:schemaRefs>
    <ds:schemaRef ds:uri="563f23cf-f5d7-460c-8da3-480e214b7c18"/>
    <ds:schemaRef ds:uri="7db17633-6ab9-4c77-a901-7160f9eb895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B0A58BFD-D85A-4ADE-B62F-A3F5667216B0}">
  <ds:schemaRefs>
    <ds:schemaRef ds:uri="http://purl.org/dc/terms/"/>
    <ds:schemaRef ds:uri="563f23cf-f5d7-460c-8da3-480e214b7c18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7db17633-6ab9-4c77-a901-7160f9eb895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NCFS_Template_FINAL</Template>
  <TotalTime>11250</TotalTime>
  <Words>1734</Words>
  <Application>Microsoft Office PowerPoint</Application>
  <PresentationFormat>Widescreen</PresentationFormat>
  <Paragraphs>270</Paragraphs>
  <Slides>40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Aptos</vt:lpstr>
      <vt:lpstr>Arial</vt:lpstr>
      <vt:lpstr>Calibri</vt:lpstr>
      <vt:lpstr>Calibri Light</vt:lpstr>
      <vt:lpstr>Wingdings</vt:lpstr>
      <vt:lpstr>1_Office Theme</vt:lpstr>
      <vt:lpstr>Custom Design</vt:lpstr>
      <vt:lpstr>NCFS Fixed Asset Information Session Spreadsheet Deep Dive</vt:lpstr>
      <vt:lpstr>Level Setting</vt:lpstr>
      <vt:lpstr>FA ADFDi (NCFS Spreadsheet) Review Topics</vt:lpstr>
      <vt:lpstr>Fixed Asset Security Roles</vt:lpstr>
      <vt:lpstr>ADFDi Tool</vt:lpstr>
      <vt:lpstr>What is the ADFDi Tool?</vt:lpstr>
      <vt:lpstr>Where to download the ADFDi tool</vt:lpstr>
      <vt:lpstr>Connecting to an ADFDi Sheet</vt:lpstr>
      <vt:lpstr>Queue Status</vt:lpstr>
      <vt:lpstr>Tips/Tricks</vt:lpstr>
      <vt:lpstr>Using NCFS Reports to help</vt:lpstr>
      <vt:lpstr>Excel Tips/Tricks</vt:lpstr>
      <vt:lpstr>1. Questions?</vt:lpstr>
      <vt:lpstr>Asset Additions</vt:lpstr>
      <vt:lpstr>Add Assets in Spreadsheet Types</vt:lpstr>
      <vt:lpstr>Additions Required Columns</vt:lpstr>
      <vt:lpstr>Additions Recommended Columns</vt:lpstr>
      <vt:lpstr>Additions Columns to Avoid</vt:lpstr>
      <vt:lpstr>2.Questions?</vt:lpstr>
      <vt:lpstr>Other Asset Transactions</vt:lpstr>
      <vt:lpstr>Transfers, Adjustments, and Update Descriptive Details</vt:lpstr>
      <vt:lpstr>Asset Adjustments</vt:lpstr>
      <vt:lpstr>Adjust Asset in Spreadsheet Initiation Prompt</vt:lpstr>
      <vt:lpstr>Adjust Assets in Spreadsheet Transaction Types</vt:lpstr>
      <vt:lpstr>Adjustment Columns</vt:lpstr>
      <vt:lpstr>1. Demonstration</vt:lpstr>
      <vt:lpstr>Asset Transfers</vt:lpstr>
      <vt:lpstr>Transfer Asset in Spreadsheet Initiation Prompt</vt:lpstr>
      <vt:lpstr>Transfer Columns</vt:lpstr>
      <vt:lpstr>Transfer Columns to Avoid</vt:lpstr>
      <vt:lpstr>2. Demonstration</vt:lpstr>
      <vt:lpstr>Asset Retirements</vt:lpstr>
      <vt:lpstr>Retire Asset in Spreadsheet Initiation Prompt</vt:lpstr>
      <vt:lpstr>Retirement Columns</vt:lpstr>
      <vt:lpstr>3. Demonstration</vt:lpstr>
      <vt:lpstr>Update Descriptive Details</vt:lpstr>
      <vt:lpstr>Bulk Update Descriptive Details</vt:lpstr>
      <vt:lpstr>3. Questions?</vt:lpstr>
      <vt:lpstr>Questions, Requests, or Other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R1 User Change Readiness Survey</dc:title>
  <dc:creator>Bosman, Kelli</dc:creator>
  <cp:lastModifiedBy>April Durrence</cp:lastModifiedBy>
  <cp:revision>48</cp:revision>
  <dcterms:created xsi:type="dcterms:W3CDTF">2020-11-18T19:08:20Z</dcterms:created>
  <dcterms:modified xsi:type="dcterms:W3CDTF">2026-03-30T21:29:31Z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0x0101007CFA4F08ADB9124B980220F50EFDEE06</vt:lpwstr>
  </property>
  <property fmtid="{D5CDD505-2E9C-101B-9397-08002B2CF9AE}" pid="3" name="_dlc_DocIdItemGuid">
    <vt:lpwstr>0bdb9aa9-1e67-44e0-a0d7-e25815919b2c</vt:lpwstr>
  </property>
  <property fmtid="{D5CDD505-2E9C-101B-9397-08002B2CF9AE}" pid="4" name="ArticulateGUID">
    <vt:lpwstr>0C8C4131-24D3-4909-A5E0-7472A64E5B91</vt:lpwstr>
  </property>
  <property fmtid="{D5CDD505-2E9C-101B-9397-08002B2CF9AE}" pid="5" name="ArticulatePath">
    <vt:lpwstr>Transfer Order Clarification Supporting Documentation</vt:lpwstr>
  </property>
  <property fmtid="{D5CDD505-2E9C-101B-9397-08002B2CF9AE}" pid="6" name="MediaServiceImageTags">
    <vt:lpwstr/>
  </property>
  <property fmtid="{D5CDD505-2E9C-101B-9397-08002B2CF9AE}" pid="7" name="MSIP_Label_8cf4a652-f7e0-491e-8e13-44afaf9aeba3_Enabled">
    <vt:lpwstr>true</vt:lpwstr>
  </property>
  <property fmtid="{D5CDD505-2E9C-101B-9397-08002B2CF9AE}" pid="8" name="MSIP_Label_8cf4a652-f7e0-491e-8e13-44afaf9aeba3_SetDate">
    <vt:lpwstr>2025-05-27T12:06:17Z</vt:lpwstr>
  </property>
  <property fmtid="{D5CDD505-2E9C-101B-9397-08002B2CF9AE}" pid="9" name="MSIP_Label_8cf4a652-f7e0-491e-8e13-44afaf9aeba3_Method">
    <vt:lpwstr>Standard</vt:lpwstr>
  </property>
  <property fmtid="{D5CDD505-2E9C-101B-9397-08002B2CF9AE}" pid="10" name="MSIP_Label_8cf4a652-f7e0-491e-8e13-44afaf9aeba3_Name">
    <vt:lpwstr>Anyone</vt:lpwstr>
  </property>
  <property fmtid="{D5CDD505-2E9C-101B-9397-08002B2CF9AE}" pid="11" name="MSIP_Label_8cf4a652-f7e0-491e-8e13-44afaf9aeba3_SiteId">
    <vt:lpwstr>a1f43f48-54fe-433f-9378-968b45bc6665</vt:lpwstr>
  </property>
  <property fmtid="{D5CDD505-2E9C-101B-9397-08002B2CF9AE}" pid="12" name="MSIP_Label_8cf4a652-f7e0-491e-8e13-44afaf9aeba3_ActionId">
    <vt:lpwstr>8ee7aa86-4aac-4d3b-8e48-afbf99d6900b</vt:lpwstr>
  </property>
  <property fmtid="{D5CDD505-2E9C-101B-9397-08002B2CF9AE}" pid="13" name="MSIP_Label_8cf4a652-f7e0-491e-8e13-44afaf9aeba3_ContentBits">
    <vt:lpwstr>0</vt:lpwstr>
  </property>
  <property fmtid="{D5CDD505-2E9C-101B-9397-08002B2CF9AE}" pid="14" name="MSIP_Label_8cf4a652-f7e0-491e-8e13-44afaf9aeba3_Tag">
    <vt:lpwstr>10, 3, 0, 2</vt:lpwstr>
  </property>
</Properties>
</file>